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61" r:id="rId10"/>
    <p:sldId id="268" r:id="rId11"/>
    <p:sldId id="262" r:id="rId12"/>
    <p:sldId id="263" r:id="rId13"/>
    <p:sldId id="270" r:id="rId14"/>
    <p:sldId id="264" r:id="rId15"/>
    <p:sldId id="297" r:id="rId16"/>
    <p:sldId id="273" r:id="rId17"/>
    <p:sldId id="271" r:id="rId18"/>
    <p:sldId id="272" r:id="rId19"/>
    <p:sldId id="267" r:id="rId20"/>
    <p:sldId id="282" r:id="rId21"/>
    <p:sldId id="283" r:id="rId22"/>
    <p:sldId id="285" r:id="rId23"/>
    <p:sldId id="287" r:id="rId24"/>
    <p:sldId id="289" r:id="rId25"/>
    <p:sldId id="291" r:id="rId26"/>
    <p:sldId id="293" r:id="rId27"/>
    <p:sldId id="295" r:id="rId28"/>
    <p:sldId id="260" r:id="rId29"/>
    <p:sldId id="296" r:id="rId30"/>
    <p:sldId id="284" r:id="rId31"/>
  </p:sldIdLst>
  <p:sldSz cx="9144000" cy="6858000" type="screen4x3"/>
  <p:notesSz cx="6858000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DBF87-0762-429D-BD46-2E2C7620F247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3852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487F-23C8-41D5-96F5-22579C2482F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07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CEF7-549E-4FFF-AB00-512C2EDB0AE4}" type="datetimeFigureOut">
              <a:rPr lang="nb-NO" smtClean="0"/>
              <a:pPr/>
              <a:t>01.11.2016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A1A9-78D5-4AB9-B42D-D9627A552BA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7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A1A9-78D5-4AB9-B42D-D9627A552BA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66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144000" cy="54054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9888" y="6297613"/>
            <a:ext cx="1993900" cy="179387"/>
          </a:xfrm>
        </p:spPr>
        <p:txBody>
          <a:bodyPr/>
          <a:lstStyle>
            <a:lvl1pPr>
              <a:defRPr/>
            </a:lvl1pPr>
          </a:lstStyle>
          <a:p>
            <a:fld id="{10F994C6-2B90-413C-8542-5D029FCD1F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6719888" y="5867400"/>
            <a:ext cx="19939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5675" y="1676400"/>
            <a:ext cx="7745413" cy="5461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19888" y="6081713"/>
            <a:ext cx="1993900" cy="1793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2222500"/>
            <a:ext cx="7747000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128" name="Text Box 8"/>
          <p:cNvSpPr txBox="1">
            <a:spLocks noChangeAspect="1" noChangeArrowheads="1"/>
          </p:cNvSpPr>
          <p:nvPr/>
        </p:nvSpPr>
        <p:spPr bwMode="auto">
          <a:xfrm>
            <a:off x="960438" y="233363"/>
            <a:ext cx="1844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5129" name="Picture 9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27000"/>
            <a:ext cx="725487" cy="898525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spect="1" noChangeArrowheads="1"/>
          </p:cNvSpPr>
          <p:nvPr/>
        </p:nvSpPr>
        <p:spPr bwMode="auto">
          <a:xfrm>
            <a:off x="0" y="1247775"/>
            <a:ext cx="9144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>
              <a:latin typeface="Times" pitchFamily="18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962025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960438" y="823913"/>
            <a:ext cx="1941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500">
                <a:latin typeface="Times New Roman" pitchFamily="18" charset="0"/>
              </a:rPr>
              <a:t>Oslo Handelsgymnasium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D0781-17B9-4DA8-BCDB-F10E894AA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78625" y="1619250"/>
            <a:ext cx="1936750" cy="42481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68375" y="1619250"/>
            <a:ext cx="5657850" cy="42481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E2B5-100D-47F0-994A-2D8DBD99B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D87E-5081-479A-900F-4810E6F52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9527-BEF8-4A74-AB8B-F457A8996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8375" y="2197100"/>
            <a:ext cx="379730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8075" y="2197100"/>
            <a:ext cx="379730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47C8A-92F5-4B8D-90D6-CE26A861F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0CC5-30CC-468D-8336-FBFE441EE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549F-98FA-4E90-860C-3C35E310F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2613-953B-466A-9AF7-B2D9357D8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ED4C2-B8B7-4E15-BE27-ACFCFCC37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53A0-541E-4C12-9CAB-BEDE6DDE7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962025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75" y="60833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21475" y="58674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1475" y="62992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5B468A48-151F-46BA-A08F-F927FB794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1619250"/>
            <a:ext cx="7747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Elevundersøkelsen 2007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2197100"/>
            <a:ext cx="7747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Lærermøte 30. mai 2007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950" y="5900738"/>
            <a:ext cx="519113" cy="563562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spect="1" noChangeArrowheads="1"/>
          </p:cNvSpPr>
          <p:nvPr/>
        </p:nvSpPr>
        <p:spPr bwMode="auto">
          <a:xfrm>
            <a:off x="960438" y="233363"/>
            <a:ext cx="1844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4106" name="Picture 10" descr="BYVPEN-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27000"/>
            <a:ext cx="725487" cy="89852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spect="1" noChangeArrowheads="1"/>
          </p:cNvSpPr>
          <p:nvPr/>
        </p:nvSpPr>
        <p:spPr bwMode="auto">
          <a:xfrm>
            <a:off x="0" y="1247775"/>
            <a:ext cx="9144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>
              <a:latin typeface="Times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960438" y="823913"/>
            <a:ext cx="1941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500">
                <a:latin typeface="Times New Roman" pitchFamily="18" charset="0"/>
              </a:rPr>
              <a:t>Oslo Handelsgymnasium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r.no/" TargetMode="External"/><Relationship Id="rId2" Type="http://schemas.openxmlformats.org/officeDocument/2006/relationships/hyperlink" Target="https://ohg.vgs.n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anning.n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gsa.udir.n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745413" cy="1008063"/>
          </a:xfrm>
        </p:spPr>
        <p:txBody>
          <a:bodyPr/>
          <a:lstStyle/>
          <a:p>
            <a:pPr algn="ctr"/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1700808"/>
            <a:ext cx="7747000" cy="2015530"/>
          </a:xfrm>
        </p:spPr>
        <p:txBody>
          <a:bodyPr/>
          <a:lstStyle/>
          <a:p>
            <a:r>
              <a:rPr lang="nb-NO" sz="2400" b="1" dirty="0" smtClean="0"/>
              <a:t>Møte med foresatte i Vg3 ST </a:t>
            </a:r>
          </a:p>
          <a:p>
            <a:r>
              <a:rPr lang="nb-NO" sz="2400" b="1" dirty="0"/>
              <a:t>2</a:t>
            </a:r>
            <a:r>
              <a:rPr lang="nb-NO" sz="2400" b="1" dirty="0" smtClean="0"/>
              <a:t>. november 2016</a:t>
            </a:r>
          </a:p>
          <a:p>
            <a:endParaRPr lang="nb-NO" sz="2400" b="1" dirty="0" smtClean="0"/>
          </a:p>
          <a:p>
            <a:r>
              <a:rPr lang="nb-NO" dirty="0" smtClean="0"/>
              <a:t>https://.ohg.vgs.no: </a:t>
            </a:r>
            <a:endParaRPr lang="nb-NO" dirty="0"/>
          </a:p>
          <a:p>
            <a:r>
              <a:rPr lang="nb-NO" dirty="0"/>
              <a:t>”skolens tilbud / studiespesialisering”</a:t>
            </a:r>
          </a:p>
          <a:p>
            <a:endParaRPr lang="nb-N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Kompetansebevis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422996"/>
            <a:ext cx="7747000" cy="3670300"/>
          </a:xfrm>
        </p:spPr>
        <p:txBody>
          <a:bodyPr/>
          <a:lstStyle/>
          <a:p>
            <a:pPr algn="l"/>
            <a:r>
              <a:rPr lang="nb-NO" dirty="0" smtClean="0"/>
              <a:t>Dokumentasjon for videregående opplæring der vilkårene for vitnemål ikke er oppfylt (</a:t>
            </a:r>
            <a:r>
              <a:rPr lang="nb-NO" dirty="0" err="1" smtClean="0"/>
              <a:t>forskr</a:t>
            </a:r>
            <a:r>
              <a:rPr lang="nb-NO" dirty="0" smtClean="0"/>
              <a:t>. § 3-45):</a:t>
            </a:r>
            <a:endParaRPr lang="nb-NO" dirty="0"/>
          </a:p>
          <a:p>
            <a:pPr algn="l"/>
            <a:endParaRPr lang="nb-NO" dirty="0" smtClean="0"/>
          </a:p>
          <a:p>
            <a:pPr lvl="1"/>
            <a:r>
              <a:rPr lang="nb-NO" dirty="0" smtClean="0"/>
              <a:t>Fullført, men ikke bestått fastsatt tilbudsstruktur for Læreplanverket for Kunnskapsløftet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Fullført deler av opplæring som det i fastsatt tilbudsstruktur for Læreplanverket for Kunnskapsløftet gis vurdering i. 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763266"/>
            <a:ext cx="8352927" cy="945654"/>
          </a:xfrm>
        </p:spPr>
        <p:txBody>
          <a:bodyPr/>
          <a:lstStyle/>
          <a:p>
            <a:r>
              <a:rPr lang="nb-NO" b="1" dirty="0" smtClean="0"/>
              <a:t>Krav til vitnemål, ordinært løp studiespesialisering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350988"/>
            <a:ext cx="7747000" cy="3670300"/>
          </a:xfrm>
        </p:spPr>
        <p:txBody>
          <a:bodyPr/>
          <a:lstStyle/>
          <a:p>
            <a:pPr>
              <a:buNone/>
            </a:pPr>
            <a:endParaRPr lang="nb-NO" dirty="0" smtClean="0"/>
          </a:p>
          <a:p>
            <a:pPr algn="l"/>
            <a:r>
              <a:rPr lang="nb-NO" dirty="0" smtClean="0"/>
              <a:t>Minimum 2523 klokketimer</a:t>
            </a:r>
          </a:p>
          <a:p>
            <a:pPr algn="l"/>
            <a:endParaRPr lang="nb-NO" sz="1200" dirty="0" smtClean="0"/>
          </a:p>
          <a:p>
            <a:pPr algn="l"/>
            <a:r>
              <a:rPr lang="nb-NO" dirty="0" smtClean="0"/>
              <a:t>Totalt 6 (7) programfag, hvorav 4 fra </a:t>
            </a:r>
            <a:r>
              <a:rPr lang="nb-NO" dirty="0"/>
              <a:t>samme </a:t>
            </a:r>
            <a:r>
              <a:rPr lang="nb-NO" dirty="0" smtClean="0"/>
              <a:t>programområde</a:t>
            </a:r>
          </a:p>
          <a:p>
            <a:pPr algn="l"/>
            <a:endParaRPr lang="nb-NO" sz="1200" dirty="0" smtClean="0"/>
          </a:p>
          <a:p>
            <a:pPr algn="l"/>
            <a:r>
              <a:rPr lang="nb-NO" dirty="0" smtClean="0"/>
              <a:t>Krav om 2 fordypninger innenfor samme programområde</a:t>
            </a:r>
          </a:p>
          <a:p>
            <a:pPr algn="l">
              <a:buNone/>
            </a:pPr>
            <a:endParaRPr lang="nb-NO" sz="1200" dirty="0" smtClean="0"/>
          </a:p>
          <a:p>
            <a:pPr algn="l"/>
            <a:r>
              <a:rPr lang="nb-NO" dirty="0" smtClean="0"/>
              <a:t>Minst 5 eksamener (normalt 1 på VG2 og 4 på VG3)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Førstegangsvitnemål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Blir gitt til den som ved utløpet av normal tid har fullført og bestått videregående opplæring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Det er mulig å forbedre karakterer på førstegangsvitnemålet innenfor normal tid</a:t>
            </a:r>
          </a:p>
          <a:p>
            <a:pPr algn="l"/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Førstegangsvitnemål – særskilte tilfeller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Normal tid kan utvides til inntil 5 år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Følgende eksamener som er bestått etter skoleårets avslutning kan påføres førstegangsvitnemålet:</a:t>
            </a:r>
          </a:p>
          <a:p>
            <a:pPr marL="800100" lvl="2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- Særskilt eksamen: Ved karakteren 1 i standpunkt</a:t>
            </a:r>
          </a:p>
          <a:p>
            <a:pPr marL="800100" lvl="2" indent="0">
              <a:buNone/>
            </a:pP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- Utsatt eksamen: Ved sykdom/dokumentert fravær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algn="l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Fravær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Fravær føres på vitnemålet for alle 3 år</a:t>
            </a:r>
            <a:br>
              <a:rPr lang="nb-NO" dirty="0" smtClean="0"/>
            </a:br>
            <a:r>
              <a:rPr lang="nb-NO" dirty="0" smtClean="0"/>
              <a:t>- Ved framlagt dokumentasjon, kan årsak til fravær legges som vedlegg til vitnemålet</a:t>
            </a:r>
          </a:p>
          <a:p>
            <a:pPr marL="0" indent="0" algn="l">
              <a:buNone/>
            </a:pPr>
            <a:endParaRPr lang="nb-NO" sz="1100" dirty="0" smtClean="0"/>
          </a:p>
          <a:p>
            <a:pPr algn="l"/>
            <a:r>
              <a:rPr lang="nb-NO" dirty="0" smtClean="0"/>
              <a:t>Man kan be om at inntil 10 dager fravær per skoleår ikke blir ført på vitnemålet:</a:t>
            </a:r>
            <a:br>
              <a:rPr lang="nb-NO" dirty="0" smtClean="0"/>
            </a:br>
            <a:r>
              <a:rPr lang="nb-NO" dirty="0" smtClean="0"/>
              <a:t>- Helse- og velferdsgrunner</a:t>
            </a:r>
            <a:br>
              <a:rPr lang="nb-NO" dirty="0" smtClean="0"/>
            </a:br>
            <a:r>
              <a:rPr lang="nb-NO" dirty="0" smtClean="0"/>
              <a:t>- Arbeid som tillitsvalgt</a:t>
            </a:r>
            <a:br>
              <a:rPr lang="nb-NO" dirty="0" smtClean="0"/>
            </a:br>
            <a:r>
              <a:rPr lang="nb-NO" dirty="0" smtClean="0"/>
              <a:t>- Politisk arbeid</a:t>
            </a:r>
            <a:br>
              <a:rPr lang="nb-NO" dirty="0" smtClean="0"/>
            </a:br>
            <a:r>
              <a:rPr lang="nb-NO" dirty="0" smtClean="0"/>
              <a:t>- Hjelpearbeid</a:t>
            </a:r>
            <a:br>
              <a:rPr lang="nb-NO" dirty="0" smtClean="0"/>
            </a:br>
            <a:r>
              <a:rPr lang="nb-NO" dirty="0" smtClean="0"/>
              <a:t>- Lovpålagt oppmøte</a:t>
            </a:r>
            <a:br>
              <a:rPr lang="nb-NO" dirty="0" smtClean="0"/>
            </a:br>
            <a:r>
              <a:rPr lang="nb-NO" dirty="0" smtClean="0"/>
              <a:t>- Representasjon på nasjonale og internasjonale arrangementer</a:t>
            </a:r>
          </a:p>
          <a:p>
            <a:pPr algn="l"/>
            <a:endParaRPr lang="nb-NO" dirty="0" smtClean="0"/>
          </a:p>
          <a:p>
            <a:pPr algn="l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Fravær, </a:t>
            </a:r>
            <a:r>
              <a:rPr lang="nb-NO" dirty="0" err="1" smtClean="0"/>
              <a:t>tiprosentregelen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Elever kan ha inntil 10% udokumentert fravær i fag før de får Ikke Vurdert</a:t>
            </a:r>
          </a:p>
          <a:p>
            <a:pPr algn="l"/>
            <a:r>
              <a:rPr lang="nb-NO" dirty="0" smtClean="0"/>
              <a:t>Ved spesielle forhold kan rektor utvide dette til 15%</a:t>
            </a:r>
          </a:p>
          <a:p>
            <a:pPr algn="l"/>
            <a:r>
              <a:rPr lang="nb-NO" dirty="0" smtClean="0"/>
              <a:t>Det er ingen øvre grense for hvor mye dokumentert fravær en elev kan ha</a:t>
            </a:r>
          </a:p>
          <a:p>
            <a:pPr algn="l"/>
            <a:r>
              <a:rPr lang="nb-NO" dirty="0" smtClean="0"/>
              <a:t>NB! Melding fra foresatte eller eleven selv regnes ikke som tilstrekkelig dokumentasjon i denne sammenhengen</a:t>
            </a:r>
          </a:p>
          <a:p>
            <a:pPr algn="l"/>
            <a:r>
              <a:rPr lang="nb-NO" dirty="0" smtClean="0"/>
              <a:t>Vi jobber med å tilpasse lokal håndtering av reglene, og med et noe utfordrende datasystem. Vi vil gå nøye gjennom karaktersettingen til første termin for eventuelt å rette opp feil, og naturligvis være </a:t>
            </a:r>
            <a:r>
              <a:rPr lang="nb-NO" smtClean="0"/>
              <a:t>tilsvarende påpasselige våren 2017.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Vurdering i orden og oppførsel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Skal holdes adskilt fra vurderingen av elevens kompetanse / måloppnåelse i fag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Vurdering i orden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Knyttet til ordensreglementet ved skolen</a:t>
            </a:r>
            <a:br>
              <a:rPr lang="nb-NO" dirty="0" smtClean="0"/>
            </a:br>
            <a:endParaRPr lang="nb-NO" dirty="0" smtClean="0"/>
          </a:p>
          <a:p>
            <a:pPr algn="l"/>
            <a:r>
              <a:rPr lang="nb-NO" dirty="0" smtClean="0"/>
              <a:t>Generelt om eleven er / fyller kravene til:</a:t>
            </a:r>
            <a:br>
              <a:rPr lang="nb-NO" dirty="0" smtClean="0"/>
            </a:br>
            <a:r>
              <a:rPr lang="nb-NO" dirty="0" smtClean="0"/>
              <a:t>- Forberedt til undervisningen</a:t>
            </a:r>
            <a:br>
              <a:rPr lang="nb-NO" dirty="0" smtClean="0"/>
            </a:br>
            <a:r>
              <a:rPr lang="nb-NO" dirty="0" smtClean="0"/>
              <a:t>- Arbeidsvaner</a:t>
            </a:r>
            <a:br>
              <a:rPr lang="nb-NO" dirty="0" smtClean="0"/>
            </a:br>
            <a:r>
              <a:rPr lang="nb-NO" dirty="0" smtClean="0"/>
              <a:t>- Arbeidsinnsats</a:t>
            </a:r>
            <a:br>
              <a:rPr lang="nb-NO" dirty="0" smtClean="0"/>
            </a:br>
            <a:r>
              <a:rPr lang="nb-NO" dirty="0" smtClean="0"/>
              <a:t>- Punktlighet</a:t>
            </a:r>
            <a:br>
              <a:rPr lang="nb-NO" dirty="0" smtClean="0"/>
            </a:br>
            <a:r>
              <a:rPr lang="nb-NO" dirty="0" smtClean="0"/>
              <a:t>- Oppfølging av arbeidsoppgaver</a:t>
            </a:r>
            <a:br>
              <a:rPr lang="nb-NO" dirty="0" smtClean="0"/>
            </a:br>
            <a:r>
              <a:rPr lang="nb-NO" dirty="0" smtClean="0"/>
              <a:t>- Har med nødvendige læremidler/utstyr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Vurdering i oppførsel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Knyttet til skolens regelverk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Generelt om eleven oppfyller kravene til:</a:t>
            </a:r>
            <a:br>
              <a:rPr lang="nb-NO" dirty="0" smtClean="0"/>
            </a:br>
            <a:r>
              <a:rPr lang="nb-NO" dirty="0" smtClean="0"/>
              <a:t>- Hvordan man oppfører seg overfor medelever, lærere og andre tilsatte</a:t>
            </a:r>
            <a:br>
              <a:rPr lang="nb-NO" dirty="0" smtClean="0"/>
            </a:br>
            <a:r>
              <a:rPr lang="nb-NO" dirty="0" smtClean="0"/>
              <a:t>- Om eleven viser respekt og hensyn overfor andre</a:t>
            </a:r>
            <a:br>
              <a:rPr lang="nb-NO" dirty="0" smtClean="0"/>
            </a:br>
            <a:endParaRPr lang="nb-NO" dirty="0" smtClean="0"/>
          </a:p>
          <a:p>
            <a:pPr algn="l"/>
            <a:r>
              <a:rPr lang="nb-NO" dirty="0" smtClean="0"/>
              <a:t>Udokumentert fravær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Innsending av vitnemål til NVB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422996"/>
            <a:ext cx="7747000" cy="3670300"/>
          </a:xfrm>
        </p:spPr>
        <p:txBody>
          <a:bodyPr/>
          <a:lstStyle/>
          <a:p>
            <a:pPr algn="l"/>
            <a:r>
              <a:rPr lang="nb-NO" dirty="0" smtClean="0"/>
              <a:t>Skolen sender vitnemålene til Nasjonal Vitnemålsdatabase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Det er viktig at eleven sjekker om vitnemålet har kommet inn i NVB. Dersom det ikke er der må eleven kontakte studiestedet angående søknadsprosessen 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Du kan ha flere vitnemål i NVB – men kun ett førstegangsvitnemål</a:t>
            </a:r>
          </a:p>
          <a:p>
            <a:pPr marL="0" indent="0" algn="l"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Eksamen ved avdelingsleder Bjørn Smedsrud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Foreldremøte</a:t>
            </a:r>
            <a:r>
              <a:rPr lang="en-US" smtClean="0"/>
              <a:t>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pPr algn="l"/>
            <a:r>
              <a:rPr lang="nb-NO" dirty="0" smtClean="0"/>
              <a:t>Eksamensplanen legges på skolens hjemmeside </a:t>
            </a:r>
            <a:r>
              <a:rPr lang="nb-NO" dirty="0" smtClean="0">
                <a:hlinkClick r:id="rId2"/>
              </a:rPr>
              <a:t>https://ohg.vgs.no</a:t>
            </a:r>
            <a:r>
              <a:rPr lang="nb-NO" dirty="0" smtClean="0"/>
              <a:t> i januar 2017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Melding om skriftlig eksamen: 12.5. kl. 0900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Påfølgende orientering om eksamen 12.5. kl. 0915</a:t>
            </a:r>
            <a:endParaRPr lang="nb-NO" dirty="0" smtClean="0"/>
          </a:p>
          <a:p>
            <a:pPr algn="l"/>
            <a:r>
              <a:rPr lang="nb-NO" dirty="0" smtClean="0"/>
              <a:t>Skriftlig eksamen (tre fag): Norsk hovedmål, to skriftlige programfag eller ett skriftlig programfag og nynorsk (sidemål)</a:t>
            </a:r>
          </a:p>
          <a:p>
            <a:pPr algn="l"/>
            <a:r>
              <a:rPr lang="nb-NO" dirty="0" smtClean="0"/>
              <a:t>Muntlig eksamen (ett fag): Fellesfag eller programfag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Til sammen fire eksamensdager</a:t>
            </a:r>
          </a:p>
          <a:p>
            <a:pPr algn="l"/>
            <a:r>
              <a:rPr lang="nb-NO" dirty="0" smtClean="0"/>
              <a:t>Se også </a:t>
            </a:r>
            <a:r>
              <a:rPr lang="nb-NO" b="1" dirty="0" smtClean="0">
                <a:hlinkClick r:id="rId3"/>
              </a:rPr>
              <a:t>www.udir.no</a:t>
            </a:r>
            <a:r>
              <a:rPr lang="nb-NO" dirty="0"/>
              <a:t> og http://utdanningsetaten.oslo.kommune.no/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747000" cy="520700"/>
          </a:xfrm>
        </p:spPr>
        <p:txBody>
          <a:bodyPr/>
          <a:lstStyle/>
          <a:p>
            <a:r>
              <a:rPr lang="nb-NO" b="1" dirty="0" err="1" smtClean="0"/>
              <a:t>Innsøkning</a:t>
            </a:r>
            <a:r>
              <a:rPr lang="nb-NO" b="1" dirty="0" smtClean="0"/>
              <a:t> til høyere studier ved </a:t>
            </a:r>
            <a:br>
              <a:rPr lang="nb-NO" b="1" dirty="0" smtClean="0"/>
            </a:br>
            <a:r>
              <a:rPr lang="nb-NO" b="1" dirty="0" smtClean="0"/>
              <a:t>rådgiver Helge </a:t>
            </a:r>
            <a:r>
              <a:rPr lang="nb-NO" b="1" dirty="0"/>
              <a:t>J</a:t>
            </a:r>
            <a:r>
              <a:rPr lang="nb-NO" b="1" dirty="0" smtClean="0"/>
              <a:t>ohannessen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2708920"/>
            <a:ext cx="7747000" cy="3670300"/>
          </a:xfrm>
        </p:spPr>
        <p:txBody>
          <a:bodyPr/>
          <a:lstStyle/>
          <a:p>
            <a:pPr marL="0" indent="0" algn="l">
              <a:buNone/>
            </a:pPr>
            <a:endParaRPr lang="nb-NO" sz="2400" b="1" dirty="0"/>
          </a:p>
          <a:p>
            <a:pPr algn="l"/>
            <a:r>
              <a:rPr lang="nb-NO" b="1" dirty="0" smtClean="0">
                <a:cs typeface="Arial" pitchFamily="34" charset="0"/>
              </a:rPr>
              <a:t>NB! "</a:t>
            </a:r>
            <a:r>
              <a:rPr lang="nb-NO" b="1" i="1" dirty="0" smtClean="0">
                <a:cs typeface="Arial" pitchFamily="34" charset="0"/>
              </a:rPr>
              <a:t>Studiespesialiserende" utdanningsprogram</a:t>
            </a:r>
          </a:p>
          <a:p>
            <a:pPr algn="l"/>
            <a:r>
              <a:rPr lang="nb-NO" sz="2400" b="1" i="1" dirty="0" smtClean="0">
                <a:cs typeface="Arial" pitchFamily="34" charset="0"/>
              </a:rPr>
              <a:t> </a:t>
            </a:r>
            <a:r>
              <a:rPr lang="nb-NO" b="1" i="1" dirty="0" smtClean="0">
                <a:cs typeface="Arial" pitchFamily="34" charset="0"/>
              </a:rPr>
              <a:t>Motivere</a:t>
            </a:r>
            <a:r>
              <a:rPr lang="nb-NO" i="1" dirty="0" smtClean="0">
                <a:cs typeface="Arial" pitchFamily="34" charset="0"/>
              </a:rPr>
              <a:t> </a:t>
            </a:r>
            <a:r>
              <a:rPr lang="nb-NO" dirty="0" smtClean="0">
                <a:cs typeface="Arial" pitchFamily="34" charset="0"/>
              </a:rPr>
              <a:t>elevene til å bestemme seg for utdannelse </a:t>
            </a:r>
          </a:p>
          <a:p>
            <a:pPr algn="l"/>
            <a:r>
              <a:rPr lang="nb-NO" b="1" dirty="0" smtClean="0">
                <a:cs typeface="Arial" pitchFamily="34" charset="0"/>
              </a:rPr>
              <a:t>Informere </a:t>
            </a:r>
            <a:r>
              <a:rPr lang="nb-NO" dirty="0" smtClean="0">
                <a:cs typeface="Arial" pitchFamily="34" charset="0"/>
              </a:rPr>
              <a:t>om utdanningsmuligheter i inn- og utland</a:t>
            </a:r>
          </a:p>
          <a:p>
            <a:pPr algn="l"/>
            <a:r>
              <a:rPr lang="nb-NO" b="1" dirty="0" smtClean="0">
                <a:cs typeface="Arial" pitchFamily="34" charset="0"/>
              </a:rPr>
              <a:t>For mor og far: </a:t>
            </a:r>
            <a:r>
              <a:rPr lang="nb-NO" dirty="0" smtClean="0">
                <a:cs typeface="Arial" pitchFamily="34" charset="0"/>
                <a:hlinkClick r:id="rId2"/>
              </a:rPr>
              <a:t>www.utdanning.no</a:t>
            </a:r>
            <a:r>
              <a:rPr lang="nb-NO" dirty="0" smtClean="0">
                <a:cs typeface="Arial" pitchFamily="34" charset="0"/>
              </a:rPr>
              <a:t> / for foreldre</a:t>
            </a:r>
            <a:endParaRPr lang="nb-NO" b="1" dirty="0" smtClean="0">
              <a:cs typeface="Arial" pitchFamily="34" charset="0"/>
            </a:endParaRPr>
          </a:p>
          <a:p>
            <a:pPr algn="l"/>
            <a:r>
              <a:rPr lang="nb-NO" b="1" dirty="0" smtClean="0">
                <a:cs typeface="Arial" pitchFamily="34" charset="0"/>
              </a:rPr>
              <a:t>"Friår" </a:t>
            </a:r>
            <a:r>
              <a:rPr lang="nb-NO" dirty="0">
                <a:cs typeface="Arial" pitchFamily="34" charset="0"/>
              </a:rPr>
              <a:t>?</a:t>
            </a:r>
            <a:endParaRPr lang="nb-NO" dirty="0" smtClean="0">
              <a:cs typeface="Arial" pitchFamily="34" charset="0"/>
            </a:endParaRPr>
          </a:p>
          <a:p>
            <a:pPr algn="l"/>
            <a:r>
              <a:rPr lang="nb-NO" b="1" dirty="0" smtClean="0">
                <a:cs typeface="Arial" pitchFamily="34" charset="0"/>
              </a:rPr>
              <a:t>Målsetting</a:t>
            </a:r>
            <a:r>
              <a:rPr lang="nb-NO" dirty="0" smtClean="0">
                <a:cs typeface="Arial" pitchFamily="34" charset="0"/>
              </a:rPr>
              <a:t> – alle skal ha søkt før fristen</a:t>
            </a:r>
          </a:p>
          <a:p>
            <a:pPr marL="0" indent="0" algn="l">
              <a:buNone/>
            </a:pPr>
            <a:endParaRPr lang="nb-NO" b="1" dirty="0">
              <a:cs typeface="Arial" pitchFamily="34" charset="0"/>
            </a:endParaRPr>
          </a:p>
          <a:p>
            <a:pPr marL="0" indent="0" algn="l">
              <a:buNone/>
            </a:pPr>
            <a:r>
              <a:rPr lang="nb-NO" b="1" dirty="0" smtClean="0">
                <a:cs typeface="Arial" pitchFamily="34" charset="0"/>
              </a:rPr>
              <a:t>      www.samordnaopptak.no</a:t>
            </a:r>
          </a:p>
          <a:p>
            <a:pPr algn="l"/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Foreldremøte</a:t>
            </a:r>
            <a:r>
              <a:rPr lang="en-US" dirty="0" smtClean="0"/>
              <a:t> Vg3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5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776864" cy="5390021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7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619250"/>
            <a:ext cx="7747000" cy="873646"/>
          </a:xfrm>
        </p:spPr>
        <p:txBody>
          <a:bodyPr/>
          <a:lstStyle/>
          <a:p>
            <a:r>
              <a:rPr lang="nb-NO" b="1" dirty="0" smtClean="0"/>
              <a:t>Skolehelsetjenesten ved helsesøster </a:t>
            </a:r>
            <a:br>
              <a:rPr lang="nb-NO" b="1" dirty="0" smtClean="0"/>
            </a:br>
            <a:r>
              <a:rPr lang="nb-NO" b="1" dirty="0" smtClean="0"/>
              <a:t>Tone Bjørnson </a:t>
            </a:r>
            <a:r>
              <a:rPr lang="nb-NO" b="1" dirty="0" err="1" smtClean="0"/>
              <a:t>Aanderaaa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636912"/>
            <a:ext cx="7747000" cy="3230488"/>
          </a:xfrm>
        </p:spPr>
        <p:txBody>
          <a:bodyPr/>
          <a:lstStyle/>
          <a:p>
            <a:pPr algn="l"/>
            <a:r>
              <a:rPr lang="nb-NO" dirty="0"/>
              <a:t>J</a:t>
            </a:r>
            <a:r>
              <a:rPr lang="nb-NO" dirty="0" smtClean="0"/>
              <a:t>obber </a:t>
            </a:r>
            <a:r>
              <a:rPr lang="nb-NO" dirty="0"/>
              <a:t>på OHG 100 %</a:t>
            </a:r>
          </a:p>
          <a:p>
            <a:pPr algn="l"/>
            <a:r>
              <a:rPr lang="nb-NO" dirty="0"/>
              <a:t>Fysisk helse: Skader, smerter, </a:t>
            </a:r>
            <a:r>
              <a:rPr lang="nb-NO" dirty="0" err="1"/>
              <a:t>vondter</a:t>
            </a:r>
            <a:r>
              <a:rPr lang="nb-NO" dirty="0"/>
              <a:t>, </a:t>
            </a:r>
            <a:r>
              <a:rPr lang="nb-NO" dirty="0" smtClean="0"/>
              <a:t>mye </a:t>
            </a:r>
            <a:r>
              <a:rPr lang="nb-NO" dirty="0" err="1" smtClean="0"/>
              <a:t>paracet</a:t>
            </a:r>
            <a:endParaRPr lang="nb-NO" dirty="0"/>
          </a:p>
          <a:p>
            <a:pPr algn="l"/>
            <a:r>
              <a:rPr lang="nb-NO" dirty="0"/>
              <a:t>Seksuell helse: </a:t>
            </a:r>
            <a:r>
              <a:rPr lang="nb-NO" dirty="0" smtClean="0"/>
              <a:t>Samtaler</a:t>
            </a:r>
            <a:r>
              <a:rPr lang="nb-NO" dirty="0"/>
              <a:t>, prevensjon, info om </a:t>
            </a:r>
            <a:r>
              <a:rPr lang="nb-NO" dirty="0" err="1"/>
              <a:t>kjønnsykdommer</a:t>
            </a:r>
            <a:r>
              <a:rPr lang="nb-NO" dirty="0"/>
              <a:t>, graviditet/abort</a:t>
            </a:r>
          </a:p>
          <a:p>
            <a:pPr algn="l"/>
            <a:r>
              <a:rPr lang="nb-NO" dirty="0"/>
              <a:t>Testing: </a:t>
            </a:r>
            <a:r>
              <a:rPr lang="nb-NO" dirty="0" smtClean="0"/>
              <a:t>Graviditet</a:t>
            </a:r>
            <a:r>
              <a:rPr lang="nb-NO" dirty="0"/>
              <a:t>, </a:t>
            </a:r>
            <a:r>
              <a:rPr lang="nb-NO" dirty="0" err="1"/>
              <a:t>clamydia</a:t>
            </a:r>
            <a:r>
              <a:rPr lang="nb-NO" dirty="0"/>
              <a:t>, rus</a:t>
            </a:r>
          </a:p>
          <a:p>
            <a:pPr algn="l"/>
            <a:r>
              <a:rPr lang="nb-NO" dirty="0"/>
              <a:t>Psykisk helse: </a:t>
            </a:r>
            <a:r>
              <a:rPr lang="nb-NO" dirty="0" smtClean="0"/>
              <a:t>Spiseproblemer</a:t>
            </a:r>
            <a:r>
              <a:rPr lang="nb-NO" dirty="0"/>
              <a:t>, kjærlighet, tristhet/sorg, konflikter, ensomhet, prestasjonsangst, stress, lav selvtillit</a:t>
            </a:r>
          </a:p>
          <a:p>
            <a:pPr algn="l"/>
            <a:r>
              <a:rPr lang="nb-NO" dirty="0"/>
              <a:t>Undervisning i </a:t>
            </a:r>
            <a:r>
              <a:rPr lang="nb-NO" dirty="0" smtClean="0"/>
              <a:t>stressmestring – back dem opp!</a:t>
            </a:r>
            <a:endParaRPr lang="nb-NO" dirty="0"/>
          </a:p>
          <a:p>
            <a:pPr algn="l"/>
            <a:r>
              <a:rPr lang="nb-NO" dirty="0"/>
              <a:t>Henvisning videre i helsetjenestene </a:t>
            </a:r>
          </a:p>
          <a:p>
            <a:pPr algn="l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Vaksinering mot hjernehinnebetennelse foregår </a:t>
            </a:r>
            <a:r>
              <a:rPr lang="nb-NO" dirty="0" smtClean="0"/>
              <a:t>13. februar, se hjemmesiden: For elever / Helse og velferd /Anbefaling ….</a:t>
            </a:r>
          </a:p>
          <a:p>
            <a:pPr algn="l"/>
            <a:r>
              <a:rPr lang="nb-NO" dirty="0" smtClean="0"/>
              <a:t>31. oktober: Snakket med elevene og ga dem råd </a:t>
            </a:r>
            <a:r>
              <a:rPr lang="nb-NO" dirty="0"/>
              <a:t>om å ta vare på seg selv sammen med ruskonsulent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26" name="Picture 2" descr="\\oslofelles.oslo.kommune.no\ctx-profile-is\BFR\folderredir\bfr78509\Desktop\russekons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" y="3874373"/>
            <a:ext cx="3324801" cy="1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oslofelles.oslo.kommune.no\ctx-profile-is\BFR\folderredir\bfr78509\Desktop\vaks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34" y="3874372"/>
            <a:ext cx="2800894" cy="1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9463" y="1556791"/>
            <a:ext cx="7583487" cy="432048"/>
          </a:xfrm>
        </p:spPr>
        <p:txBody>
          <a:bodyPr/>
          <a:lstStyle/>
          <a:p>
            <a:r>
              <a:rPr lang="nb-NO" dirty="0" smtClean="0"/>
              <a:t>Russetiden: Hva </a:t>
            </a:r>
            <a:r>
              <a:rPr lang="nb-NO" dirty="0"/>
              <a:t>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Ha næringsrik mat tilgjengelig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1" name="Picture 3" descr="\\oslofelles.oslo.kommune.no\ctx-profile-is\BFR\folderredir\bfr78509\Desktop\Omele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" y="2783890"/>
            <a:ext cx="2786744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oslofelles.oslo.kommune.no\ctx-profile-is\BFR\folderredir\bfr78509\Desktop\rainbow-smooth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5" y="4158693"/>
            <a:ext cx="3317784" cy="22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oslofelles.oslo.kommune.no\ctx-profile-is\BFR\folderredir\bfr78509\Desktop\Sup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21" y="21306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oslofelles.oslo.kommune.no\ctx-profile-is\BFR\folderredir\bfr78509\Desktop\sal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" y="4512128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Russetiden: Hva 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Viktig med varme nok </a:t>
            </a:r>
            <a:r>
              <a:rPr lang="nb-NO" dirty="0" smtClean="0"/>
              <a:t>klær</a:t>
            </a:r>
          </a:p>
          <a:p>
            <a:endParaRPr lang="nb-NO" dirty="0"/>
          </a:p>
        </p:txBody>
      </p:sp>
      <p:pic>
        <p:nvPicPr>
          <p:cNvPr id="3074" name="Picture 2" descr="\\oslofelles.oslo.kommune.no\ctx-profile-is\BFR\folderredir\bfr78509\Desktop\Nok klæ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44" y="2699657"/>
            <a:ext cx="5866419" cy="38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Russetiden: Hva 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Sjekk </a:t>
            </a:r>
            <a:r>
              <a:rPr lang="nb-NO" dirty="0" smtClean="0"/>
              <a:t>allmenntilstand</a:t>
            </a:r>
            <a:r>
              <a:rPr lang="nb-NO" dirty="0"/>
              <a:t>, obs: blandingsmisbruk, sykdom, ta kontakt med lege eller meg om dere er i </a:t>
            </a:r>
            <a:r>
              <a:rPr lang="nb-NO" dirty="0" smtClean="0"/>
              <a:t>tvil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  <p:pic>
        <p:nvPicPr>
          <p:cNvPr id="5122" name="Picture 2" descr="\\oslofelles.oslo.kommune.no\ctx-profile-is\BFR\folderredir\bfr78509\Desktop\Full ru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63" y="2981011"/>
            <a:ext cx="2446019" cy="32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oslofelles.oslo.kommune.no\ctx-profile-is\BFR\folderredir\bfr78509\Desktop\sykeh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36906"/>
            <a:ext cx="3679100" cy="13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6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Russetiden: Hva 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Vis at du bryr deg: Følg dem opp med forebyggende samtaler uten å holde </a:t>
            </a:r>
            <a:r>
              <a:rPr lang="nb-NO" dirty="0" smtClean="0"/>
              <a:t>moralpreken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098" name="Picture 2" descr="\\oslofelles.oslo.kommune.no\ctx-profile-is\BFR\folderredir\bfr78509\Desktop\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5358"/>
            <a:ext cx="3003409" cy="19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oslofelles.oslo.kommune.no\ctx-profile-is\BFR\folderredir\bfr78509\Desktop\Kommuniikasj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69" y="3375357"/>
            <a:ext cx="3560854" cy="19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599" y="1619250"/>
            <a:ext cx="7743775" cy="520700"/>
          </a:xfrm>
        </p:spPr>
        <p:txBody>
          <a:bodyPr/>
          <a:lstStyle/>
          <a:p>
            <a:r>
              <a:rPr lang="nb-NO" sz="2300" b="1" dirty="0"/>
              <a:t>P</a:t>
            </a:r>
            <a:r>
              <a:rPr lang="nb-NO" sz="2300" b="1" dirty="0" smtClean="0"/>
              <a:t>raktisk informasjon</a:t>
            </a:r>
            <a:r>
              <a:rPr lang="nb-NO" sz="2300" b="1" dirty="0"/>
              <a:t> </a:t>
            </a:r>
            <a:r>
              <a:rPr lang="nb-NO" sz="2300" b="1" dirty="0" smtClean="0"/>
              <a:t>ved ass. rektor Inger Johansen</a:t>
            </a:r>
            <a:endParaRPr lang="nb-NO" sz="23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Skole i russetida </a:t>
            </a:r>
            <a:r>
              <a:rPr lang="nb-NO" b="1" dirty="0" smtClean="0"/>
              <a:t>1. – 17. mai </a:t>
            </a:r>
            <a:r>
              <a:rPr lang="nb-NO" dirty="0" smtClean="0"/>
              <a:t>– fellesregler for Osloskolen</a:t>
            </a:r>
          </a:p>
          <a:p>
            <a:pPr algn="l"/>
            <a:r>
              <a:rPr lang="nb-NO" dirty="0" smtClean="0"/>
              <a:t>Arrangement </a:t>
            </a:r>
            <a:r>
              <a:rPr lang="nb-NO" b="1" dirty="0" smtClean="0"/>
              <a:t>31. oktober</a:t>
            </a:r>
            <a:r>
              <a:rPr lang="nb-NO" dirty="0" smtClean="0"/>
              <a:t>: Politi, helsesøster, rusmiddelpsykolog, russepresidenten og ledelsen</a:t>
            </a:r>
          </a:p>
          <a:p>
            <a:pPr algn="l"/>
            <a:r>
              <a:rPr lang="nb-NO" dirty="0" smtClean="0"/>
              <a:t>Avslutningsarrangement </a:t>
            </a:r>
            <a:r>
              <a:rPr lang="nb-NO" b="1" dirty="0" smtClean="0"/>
              <a:t>mandag 19. juni kl. 18</a:t>
            </a:r>
          </a:p>
          <a:p>
            <a:pPr algn="l"/>
            <a:r>
              <a:rPr lang="nb-NO" dirty="0" smtClean="0"/>
              <a:t>Utdeling av papirvitnemål med eksamensresultater (2 rettkjente kopier) </a:t>
            </a:r>
            <a:r>
              <a:rPr lang="nb-NO" b="1" dirty="0" smtClean="0"/>
              <a:t>siste skoledag 21. juni? </a:t>
            </a:r>
            <a:r>
              <a:rPr lang="nb-NO" dirty="0" smtClean="0"/>
              <a:t>Husk fullmakt! </a:t>
            </a:r>
          </a:p>
          <a:p>
            <a:pPr algn="l"/>
            <a:r>
              <a:rPr lang="nb-NO" dirty="0" smtClean="0"/>
              <a:t>Frist for ettersending av dokumentasjon til </a:t>
            </a:r>
            <a:r>
              <a:rPr lang="nb-NO" dirty="0" err="1" smtClean="0"/>
              <a:t>Samordna</a:t>
            </a:r>
            <a:r>
              <a:rPr lang="nb-NO" dirty="0" smtClean="0"/>
              <a:t> Opptak: </a:t>
            </a:r>
          </a:p>
          <a:p>
            <a:pPr algn="l">
              <a:buNone/>
            </a:pPr>
            <a:r>
              <a:rPr lang="nb-NO" dirty="0" smtClean="0"/>
              <a:t>	</a:t>
            </a:r>
            <a:r>
              <a:rPr lang="nb-NO" b="1" dirty="0" smtClean="0"/>
              <a:t>1. juli</a:t>
            </a:r>
          </a:p>
          <a:p>
            <a:pPr algn="l"/>
            <a:r>
              <a:rPr lang="nb-NO" dirty="0" smtClean="0"/>
              <a:t>Stipendier for OHG-elever – se hjemmesiden</a:t>
            </a:r>
          </a:p>
          <a:p>
            <a:pPr algn="l"/>
            <a:endParaRPr lang="nb-NO" sz="1000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0" y="1624799"/>
            <a:ext cx="7644877" cy="4972553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Eksamensdatoer - starttidspunkt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l">
              <a:lnSpc>
                <a:spcPct val="150000"/>
              </a:lnSpc>
            </a:pPr>
            <a:r>
              <a:rPr lang="nb-NO" dirty="0" smtClean="0"/>
              <a:t>Skriftlig eksamensperiode: 19.5 - 2.6.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Skriftlig eksamen starter kl 0900, </a:t>
            </a:r>
            <a:r>
              <a:rPr lang="nb-NO" dirty="0" smtClean="0">
                <a:solidFill>
                  <a:srgbClr val="FF0000"/>
                </a:solidFill>
              </a:rPr>
              <a:t>seneste frammøte kl. 0845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Melding om muntlig eksamen: 6.6 kl. 0900 og/eller 13.6 kl. 0900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Muntlig eksamen: </a:t>
            </a:r>
            <a:r>
              <a:rPr lang="nb-NO" dirty="0"/>
              <a:t>8</a:t>
            </a:r>
            <a:r>
              <a:rPr lang="nb-NO" dirty="0" smtClean="0"/>
              <a:t>.6 og/eller 15.6.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Muntlig eksamen starter kl. 0900 eller etter avtale med faglærer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68375" y="44624"/>
            <a:ext cx="7747000" cy="7200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1700808"/>
            <a:ext cx="7747000" cy="5157192"/>
          </a:xfrm>
        </p:spPr>
        <p:txBody>
          <a:bodyPr/>
          <a:lstStyle/>
          <a:p>
            <a:pPr marL="0" indent="0" algn="l">
              <a:buNone/>
            </a:pPr>
            <a:r>
              <a:rPr lang="nb-NO" sz="2600" dirty="0" smtClean="0"/>
              <a:t>Følg med på hjemmesiden </a:t>
            </a:r>
            <a:r>
              <a:rPr lang="nb-NO" sz="2600" u="sng" dirty="0" smtClean="0"/>
              <a:t>https:// ohg.vgs.no</a:t>
            </a:r>
          </a:p>
          <a:p>
            <a:pPr marL="0" indent="0" algn="l">
              <a:buNone/>
            </a:pPr>
            <a:r>
              <a:rPr lang="nb-NO" sz="2600" dirty="0"/>
              <a:t>o</a:t>
            </a:r>
            <a:r>
              <a:rPr lang="nb-NO" sz="2600" dirty="0" smtClean="0"/>
              <a:t>g på  </a:t>
            </a:r>
            <a:r>
              <a:rPr lang="nb-NO" sz="2600" dirty="0" err="1" smtClean="0"/>
              <a:t>Facebook</a:t>
            </a:r>
            <a:r>
              <a:rPr lang="nb-NO" sz="2600" dirty="0" smtClean="0"/>
              <a:t> </a:t>
            </a:r>
            <a:r>
              <a:rPr lang="nb-NO" sz="2600" u="sng" dirty="0"/>
              <a:t>https://</a:t>
            </a:r>
            <a:r>
              <a:rPr lang="nb-NO" sz="2600" u="sng" dirty="0" smtClean="0"/>
              <a:t>www.facebook.com/oslohandelsgymnasium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pic>
        <p:nvPicPr>
          <p:cNvPr id="1026" name="Picture 2" descr="V:\Users\Inger\Pictures\2014 Bygningen\Bygningen - klasseromsfløy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30342"/>
            <a:ext cx="5616624" cy="37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9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Gjennomføring av skriftlig eksamen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Noen fag har 1 dag forberedelse, se eksamensplanen for hvilke.</a:t>
            </a:r>
          </a:p>
          <a:p>
            <a:pPr algn="l"/>
            <a:r>
              <a:rPr lang="nb-NO" dirty="0" smtClean="0"/>
              <a:t>Elevene skal da hente </a:t>
            </a:r>
            <a:r>
              <a:rPr lang="nb-NO" dirty="0" err="1" smtClean="0"/>
              <a:t>forberedelsesdelen</a:t>
            </a:r>
            <a:r>
              <a:rPr lang="nb-NO" dirty="0" smtClean="0"/>
              <a:t> kl. 0900 på kontoret (24 timer før eksamen) i papirform.</a:t>
            </a:r>
          </a:p>
          <a:p>
            <a:pPr algn="l"/>
            <a:r>
              <a:rPr lang="nb-NO" dirty="0" smtClean="0"/>
              <a:t>Eksamen </a:t>
            </a:r>
            <a:r>
              <a:rPr lang="nb-NO" dirty="0"/>
              <a:t>i de fleste fag besvares på PC og leveres elektronisk i PGS. </a:t>
            </a:r>
            <a:r>
              <a:rPr lang="nb-NO" dirty="0" smtClean="0"/>
              <a:t>Hjelpemidler</a:t>
            </a:r>
            <a:r>
              <a:rPr lang="nb-NO" dirty="0"/>
              <a:t>: Alle, unntatt </a:t>
            </a:r>
            <a:r>
              <a:rPr lang="nb-NO" dirty="0" smtClean="0"/>
              <a:t>kommunikasjon</a:t>
            </a:r>
          </a:p>
          <a:p>
            <a:pPr algn="l"/>
            <a:r>
              <a:rPr lang="nb-NO" dirty="0"/>
              <a:t>V</a:t>
            </a:r>
            <a:r>
              <a:rPr lang="nb-NO" dirty="0" smtClean="0"/>
              <a:t>ed eksamen </a:t>
            </a:r>
            <a:r>
              <a:rPr lang="nb-NO" dirty="0"/>
              <a:t>i realfag og samfunnsøkonomi </a:t>
            </a:r>
            <a:r>
              <a:rPr lang="nb-NO" dirty="0" smtClean="0"/>
              <a:t> 2</a:t>
            </a:r>
            <a:r>
              <a:rPr lang="nb-NO" dirty="0"/>
              <a:t>:</a:t>
            </a:r>
            <a:r>
              <a:rPr lang="nb-NO" dirty="0" smtClean="0"/>
              <a:t> Disse er todelt, del </a:t>
            </a:r>
            <a:r>
              <a:rPr lang="nb-NO" dirty="0"/>
              <a:t>1 uten hjelpemidler, del 2 med alle hjelpemidler. </a:t>
            </a:r>
            <a:endParaRPr lang="nb-NO" dirty="0" smtClean="0"/>
          </a:p>
          <a:p>
            <a:pPr algn="l"/>
            <a:r>
              <a:rPr lang="nb-NO" dirty="0" smtClean="0"/>
              <a:t>Elevene er orientert om temaene "fusk og plagiat".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Er din PC i orden? Sørg for at den har vært i bruk i det siste!</a:t>
            </a:r>
          </a:p>
          <a:p>
            <a:pPr algn="l"/>
            <a:r>
              <a:rPr lang="nb-NO" dirty="0" smtClean="0"/>
              <a:t>Kun skole PC er tillatt!</a:t>
            </a:r>
          </a:p>
          <a:p>
            <a:pPr algn="l"/>
            <a:r>
              <a:rPr lang="nb-NO" dirty="0" smtClean="0"/>
              <a:t>Pålogging PC: Elevene benytter vanlig prosedyre.</a:t>
            </a:r>
          </a:p>
          <a:p>
            <a:pPr algn="l"/>
            <a:r>
              <a:rPr lang="nb-NO" dirty="0" smtClean="0"/>
              <a:t>Pålogging til PAS for levering: </a:t>
            </a:r>
            <a:r>
              <a:rPr lang="nb-NO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https://pgsa.udir.no</a:t>
            </a:r>
            <a:endParaRPr lang="nb-NO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nb-NO" dirty="0"/>
              <a:t>Elevene har tilgang </a:t>
            </a:r>
            <a:r>
              <a:rPr lang="nb-NO" dirty="0" smtClean="0"/>
              <a:t>på  </a:t>
            </a:r>
            <a:r>
              <a:rPr lang="nb-NO" dirty="0"/>
              <a:t>”Brukerveiledning for kandidat”.</a:t>
            </a:r>
          </a:p>
          <a:p>
            <a:pPr algn="l"/>
            <a:endParaRPr lang="nb-NO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Sykdom under eksamen, ikke bestått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Utsatt prøve, (krever legeattest for sykdom) oppmelding til skolens kontor innen </a:t>
            </a:r>
            <a:r>
              <a:rPr lang="nb-NO" dirty="0">
                <a:solidFill>
                  <a:srgbClr val="FF0000"/>
                </a:solidFill>
              </a:rPr>
              <a:t>8</a:t>
            </a:r>
            <a:r>
              <a:rPr lang="nb-NO" dirty="0" smtClean="0">
                <a:solidFill>
                  <a:srgbClr val="FF0000"/>
                </a:solidFill>
              </a:rPr>
              <a:t>.9, eksamen i november/desember, nytt trekk i forhold til vårens eksamensfag. Legeattest må leveres snarest mulig etter eksamensdagen.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Ny og særskilt prøve (ikke bestått), oppmelding til skolens kontor innen </a:t>
            </a:r>
            <a:r>
              <a:rPr lang="nb-NO" dirty="0"/>
              <a:t>8</a:t>
            </a:r>
            <a:r>
              <a:rPr lang="nb-NO" dirty="0" smtClean="0"/>
              <a:t>.9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Klage på sensur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Klagefristen er 10 dager fra eksamensresultat er kjent eller burde være kjent 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Hurtigklage besvares i juli, ordinær klagesensur i august/september</a:t>
            </a:r>
          </a:p>
          <a:p>
            <a:pPr algn="l"/>
            <a:r>
              <a:rPr lang="nb-NO" dirty="0" smtClean="0"/>
              <a:t>Bør snakke med faglærer før klage leveres, besvarelsen kan hentes ut</a:t>
            </a:r>
          </a:p>
          <a:p>
            <a:pPr algn="l"/>
            <a:r>
              <a:rPr lang="nb-NO" dirty="0" smtClean="0"/>
              <a:t>Resultat kan gå begge veier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Privatisteksamen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April/mai og november/desember, oppmeldingsfrist 15.9/1.2</a:t>
            </a:r>
          </a:p>
          <a:p>
            <a:pPr algn="l"/>
            <a:r>
              <a:rPr lang="nb-NO" dirty="0" smtClean="0"/>
              <a:t>Se </a:t>
            </a:r>
            <a:r>
              <a:rPr lang="nb-NO" u="sng" dirty="0" err="1" smtClean="0"/>
              <a:t>www.privatistweb.no</a:t>
            </a:r>
            <a:r>
              <a:rPr lang="nb-NO" dirty="0" smtClean="0"/>
              <a:t> 	</a:t>
            </a:r>
          </a:p>
          <a:p>
            <a:pPr algn="l"/>
            <a:r>
              <a:rPr lang="nb-NO" dirty="0" smtClean="0"/>
              <a:t>Alle nye fag eller fag som forbedres i løpet av de tre årene elevene er i videregående skole, gir førstegangsvitnemål</a:t>
            </a:r>
          </a:p>
          <a:p>
            <a:pPr algn="l"/>
            <a:r>
              <a:rPr lang="nb-NO" dirty="0" smtClean="0"/>
              <a:t>Fag der eleven har vært oppe til eksamen, kan ikke slettes fra et førstegangsvitnemål</a:t>
            </a:r>
          </a:p>
          <a:p>
            <a:pPr algn="l"/>
            <a:r>
              <a:rPr lang="nb-NO" dirty="0" smtClean="0"/>
              <a:t>Elever kan ikke være elev og privatist i samme fag det samme året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smtClean="0"/>
              <a:t>Heldagsprøvene 17.3 </a:t>
            </a:r>
            <a:r>
              <a:rPr lang="nb-NO" b="1" dirty="0" smtClean="0"/>
              <a:t>– 28.4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968375" y="2492896"/>
            <a:ext cx="7747000" cy="3374504"/>
          </a:xfrm>
        </p:spPr>
        <p:txBody>
          <a:bodyPr>
            <a:normAutofit/>
          </a:bodyPr>
          <a:lstStyle/>
          <a:p>
            <a:endParaRPr lang="nb-NO" dirty="0"/>
          </a:p>
          <a:p>
            <a:pPr algn="l"/>
            <a:r>
              <a:rPr lang="nb-NO" dirty="0" smtClean="0"/>
              <a:t>Planen ligges på skolens hjemmeside i januar</a:t>
            </a:r>
          </a:p>
          <a:p>
            <a:pPr algn="l"/>
            <a:r>
              <a:rPr lang="nb-NO" dirty="0" smtClean="0"/>
              <a:t>17.3 -28.4: Terminprøve eller vanlig undervisning, i løpet av perioden får elevene prøve i alle skriftlige fag</a:t>
            </a:r>
          </a:p>
          <a:p>
            <a:pPr algn="l"/>
            <a:r>
              <a:rPr lang="nb-NO" dirty="0" smtClean="0"/>
              <a:t>Norsk hovedmål, politikk og menneskerettigheter og kjemi 2 er </a:t>
            </a:r>
            <a:r>
              <a:rPr lang="nb-NO" dirty="0" err="1" smtClean="0"/>
              <a:t>byomfattende</a:t>
            </a:r>
            <a:r>
              <a:rPr lang="nb-NO" dirty="0" smtClean="0"/>
              <a:t> prøver</a:t>
            </a:r>
          </a:p>
          <a:p>
            <a:pPr marL="0" indent="0" algn="l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Vitnemål ved studieleder Tor Sverre Engen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nb-NO" dirty="0" smtClean="0"/>
          </a:p>
          <a:p>
            <a:pPr algn="l"/>
            <a:r>
              <a:rPr lang="nb-NO" dirty="0" smtClean="0"/>
              <a:t>Fullført og bestått opplæring Vg1, Vg2 og Vg3 i skole som gir generell studiekompetanse (</a:t>
            </a:r>
            <a:r>
              <a:rPr lang="nb-NO" dirty="0" err="1" smtClean="0"/>
              <a:t>forskr</a:t>
            </a:r>
            <a:r>
              <a:rPr lang="nb-NO" dirty="0" smtClean="0"/>
              <a:t>. § 3-42)</a:t>
            </a:r>
          </a:p>
          <a:p>
            <a:pPr algn="l"/>
            <a:endParaRPr lang="nb-NO" dirty="0"/>
          </a:p>
          <a:p>
            <a:pPr marL="800100" lvl="1" indent="-342900">
              <a:buFont typeface="Calibri" panose="020F0502020204030204" pitchFamily="34" charset="0"/>
              <a:buChar char="–"/>
              <a:defRPr/>
            </a:pPr>
            <a:r>
              <a:rPr lang="nb-NO" dirty="0"/>
              <a:t>Karakterene 2 til 6 betyr at et fag er </a:t>
            </a:r>
            <a:r>
              <a:rPr lang="nb-NO" dirty="0" smtClean="0"/>
              <a:t>bestått</a:t>
            </a:r>
          </a:p>
          <a:p>
            <a:pPr marL="457200" lvl="1" indent="0">
              <a:buNone/>
              <a:defRPr/>
            </a:pPr>
            <a:endParaRPr lang="nb-NO" dirty="0"/>
          </a:p>
          <a:p>
            <a:pPr marL="800100" lvl="1" indent="-342900">
              <a:buFont typeface="Calibri" panose="020F0502020204030204" pitchFamily="34" charset="0"/>
              <a:buChar char="–"/>
              <a:defRPr/>
            </a:pPr>
            <a:r>
              <a:rPr lang="nb-NO" dirty="0"/>
              <a:t>Fag med karakteren 1 i standpunkt er bestått når eksamenskarakteren er 2 eller bedre</a:t>
            </a:r>
          </a:p>
          <a:p>
            <a:pPr algn="l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</Template>
  <TotalTime>1369</TotalTime>
  <Words>1191</Words>
  <Application>Microsoft Office PowerPoint</Application>
  <PresentationFormat>Skjermfremvisning (4:3)</PresentationFormat>
  <Paragraphs>198</Paragraphs>
  <Slides>30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</vt:lpstr>
      <vt:lpstr>Times New Roman</vt:lpstr>
      <vt:lpstr>Ude_skoler</vt:lpstr>
      <vt:lpstr> </vt:lpstr>
      <vt:lpstr>Eksamen ved avdelingsleder Bjørn Smedsrud</vt:lpstr>
      <vt:lpstr>Eksamensdatoer - starttidspunkt</vt:lpstr>
      <vt:lpstr>Gjennomføring av skriftlig eksamen</vt:lpstr>
      <vt:lpstr>Sykdom under eksamen, ikke bestått</vt:lpstr>
      <vt:lpstr>Klage på sensur</vt:lpstr>
      <vt:lpstr>Privatisteksamen </vt:lpstr>
      <vt:lpstr>Heldagsprøvene 17.3 – 28.4</vt:lpstr>
      <vt:lpstr>Vitnemål ved studieleder Tor Sverre Engen</vt:lpstr>
      <vt:lpstr>Kompetansebevis</vt:lpstr>
      <vt:lpstr>Krav til vitnemål, ordinært løp studiespesialisering</vt:lpstr>
      <vt:lpstr>Førstegangsvitnemål</vt:lpstr>
      <vt:lpstr>Førstegangsvitnemål – særskilte tilfeller</vt:lpstr>
      <vt:lpstr>Fravær</vt:lpstr>
      <vt:lpstr>Fravær, tiprosentregelen</vt:lpstr>
      <vt:lpstr>Vurdering i orden og oppførsel</vt:lpstr>
      <vt:lpstr>Vurdering i orden</vt:lpstr>
      <vt:lpstr>Vurdering i oppførsel</vt:lpstr>
      <vt:lpstr>Innsending av vitnemål til NVB</vt:lpstr>
      <vt:lpstr>Innsøkning til høyere studier ved  rådgiver Helge Johannessen</vt:lpstr>
      <vt:lpstr>PowerPoint-presentasjon</vt:lpstr>
      <vt:lpstr>Skolehelsetjenesten ved helsesøster  Tone Bjørnson Aanderaaa</vt:lpstr>
      <vt:lpstr>Russetiden</vt:lpstr>
      <vt:lpstr>Russetiden: Hva kan dere gjøre?  </vt:lpstr>
      <vt:lpstr>Russetiden: Hva kan dere gjøre?  </vt:lpstr>
      <vt:lpstr>Russetiden: Hva kan dere gjøre?  </vt:lpstr>
      <vt:lpstr>Russetiden: Hva kan dere gjøre?  </vt:lpstr>
      <vt:lpstr>Praktisk informasjon ved ass. rektor Inger Johansen</vt:lpstr>
      <vt:lpstr>PowerPoint-presentasjon</vt:lpstr>
      <vt:lpstr>PowerPoint-presentasjon</vt:lpstr>
    </vt:vector>
  </TitlesOfParts>
  <Company>Utdanningsetaten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SBye</dc:creator>
  <cp:lastModifiedBy>Trond Lien</cp:lastModifiedBy>
  <cp:revision>170</cp:revision>
  <cp:lastPrinted>2016-11-01T06:25:48Z</cp:lastPrinted>
  <dcterms:created xsi:type="dcterms:W3CDTF">2010-02-05T10:26:16Z</dcterms:created>
  <dcterms:modified xsi:type="dcterms:W3CDTF">2016-11-01T15:26:55Z</dcterms:modified>
</cp:coreProperties>
</file>