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53"/>
  </p:notesMasterIdLst>
  <p:handoutMasterIdLst>
    <p:handoutMasterId r:id="rId54"/>
  </p:handoutMasterIdLst>
  <p:sldIdLst>
    <p:sldId id="256" r:id="rId2"/>
    <p:sldId id="311" r:id="rId3"/>
    <p:sldId id="312" r:id="rId4"/>
    <p:sldId id="274" r:id="rId5"/>
    <p:sldId id="275" r:id="rId6"/>
    <p:sldId id="276" r:id="rId7"/>
    <p:sldId id="298" r:id="rId8"/>
    <p:sldId id="299" r:id="rId9"/>
    <p:sldId id="278" r:id="rId10"/>
    <p:sldId id="279" r:id="rId11"/>
    <p:sldId id="280" r:id="rId12"/>
    <p:sldId id="281" r:id="rId13"/>
    <p:sldId id="261" r:id="rId14"/>
    <p:sldId id="268" r:id="rId15"/>
    <p:sldId id="262" r:id="rId16"/>
    <p:sldId id="263" r:id="rId17"/>
    <p:sldId id="270" r:id="rId18"/>
    <p:sldId id="264" r:id="rId19"/>
    <p:sldId id="297" r:id="rId20"/>
    <p:sldId id="273" r:id="rId21"/>
    <p:sldId id="271" r:id="rId22"/>
    <p:sldId id="272" r:id="rId23"/>
    <p:sldId id="267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285" r:id="rId36"/>
    <p:sldId id="287" r:id="rId37"/>
    <p:sldId id="289" r:id="rId38"/>
    <p:sldId id="291" r:id="rId39"/>
    <p:sldId id="293" r:id="rId40"/>
    <p:sldId id="313" r:id="rId41"/>
    <p:sldId id="295" r:id="rId42"/>
    <p:sldId id="314" r:id="rId43"/>
    <p:sldId id="315" r:id="rId44"/>
    <p:sldId id="316" r:id="rId45"/>
    <p:sldId id="317" r:id="rId46"/>
    <p:sldId id="318" r:id="rId47"/>
    <p:sldId id="319" r:id="rId48"/>
    <p:sldId id="320" r:id="rId49"/>
    <p:sldId id="323" r:id="rId50"/>
    <p:sldId id="324" r:id="rId51"/>
    <p:sldId id="325" r:id="rId52"/>
  </p:sldIdLst>
  <p:sldSz cx="9144000" cy="6858000" type="screen4x3"/>
  <p:notesSz cx="6797675" cy="9928225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06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DBF87-0762-429D-BD46-2E2C7620F247}" type="datetimeFigureOut">
              <a:rPr lang="nb-NO" smtClean="0"/>
              <a:pPr/>
              <a:t>01.11.2017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D487F-23C8-41D5-96F5-22579C2482F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2070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BCEF7-549E-4FFF-AB00-512C2EDB0AE4}" type="datetimeFigureOut">
              <a:rPr lang="nb-NO" smtClean="0"/>
              <a:pPr/>
              <a:t>01.11.2017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7A1A9-78D5-4AB9-B42D-D9627A552BA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3781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2F2D2C-AFA4-400F-BF4E-A41E599DD965}" type="slidenum">
              <a:rPr lang="nb-NO" altLang="nb-NO" sz="1200" smtClean="0"/>
              <a:pPr/>
              <a:t>3</a:t>
            </a:fld>
            <a:endParaRPr lang="nb-NO" altLang="nb-NO" sz="1200" smtClean="0"/>
          </a:p>
        </p:txBody>
      </p:sp>
      <p:sp>
        <p:nvSpPr>
          <p:cNvPr id="921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b-NO" altLang="nb-NO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4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7A1A9-78D5-4AB9-B42D-D9627A552BA7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1127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7A1A9-78D5-4AB9-B42D-D9627A552BA7}" type="slidenum">
              <a:rPr lang="nb-NO" smtClean="0"/>
              <a:pPr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9668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VG3:</a:t>
            </a:r>
            <a:br>
              <a:rPr lang="nb-NO" dirty="0" smtClean="0"/>
            </a:br>
            <a:r>
              <a:rPr lang="nb-NO" dirty="0" smtClean="0"/>
              <a:t>1. økt: </a:t>
            </a:r>
            <a:r>
              <a:rPr kumimoji="0" lang="nb-NO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Hvilke utdanninger finnes? Hvilke jobbmuligheter finnes? Gjelder også utdanning i utlandet.</a:t>
            </a:r>
            <a:br>
              <a:rPr kumimoji="0" lang="nb-NO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nb-NO" sz="2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nb-NO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b-NO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(Knytte an til mulighetskart elevene har laget i Vg1)</a:t>
            </a:r>
            <a:endParaRPr kumimoji="0" lang="nb-NO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kumimoji="0" lang="nb-NO" sz="1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Lage en </a:t>
            </a:r>
            <a:r>
              <a:rPr kumimoji="0" lang="nb-NO" sz="1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word</a:t>
            </a:r>
            <a:r>
              <a:rPr kumimoji="0" lang="nb-NO" sz="1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-fil med spørsmål/oppgaver</a:t>
            </a:r>
          </a:p>
          <a:p>
            <a:pPr marL="0" indent="0">
              <a:buNone/>
            </a:pPr>
            <a:r>
              <a:rPr kumimoji="0" lang="nb-NO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rPr>
              <a:t>CMS: 1, 2 og 4</a:t>
            </a:r>
            <a:endParaRPr lang="nb-NO" b="0" i="0" dirty="0" smtClean="0"/>
          </a:p>
          <a:p>
            <a:pPr marL="0" indent="0">
              <a:buNone/>
            </a:pPr>
            <a:endParaRPr lang="nb-NO" sz="1200" kern="1200" dirty="0" smtClean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nb-NO" sz="1200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2. Økt: Benytte</a:t>
            </a:r>
            <a:r>
              <a:rPr lang="nb-NO" sz="1200" kern="1200" baseline="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karakterkalkulatoren på utdanning.no og se egne karakterer i lys av inntakskrav ved ønskede utdannelser. Kan det finnes andre veier? Ta fram mulighetskart fra tidligere arbeid som utgangspunkt for refleksjon omkring utdanningsvalg. </a:t>
            </a:r>
            <a:r>
              <a:rPr lang="nb-NO" sz="1200" b="1" i="1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Skrive en</a:t>
            </a:r>
            <a:r>
              <a:rPr lang="nb-NO" sz="1200" b="1" i="1" kern="1200" baseline="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kort instruksjon til økta</a:t>
            </a:r>
            <a:r>
              <a:rPr lang="nb-NO" sz="1200" kern="1200" baseline="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indent="0">
              <a:buNone/>
            </a:pPr>
            <a:r>
              <a:rPr lang="nb-NO" sz="1200" kern="1200" baseline="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CMS: 1, 2 og 4</a:t>
            </a:r>
          </a:p>
          <a:p>
            <a:pPr marL="0" indent="0">
              <a:buNone/>
            </a:pPr>
            <a:endParaRPr lang="nn-NO" sz="1200" b="1" kern="1200" dirty="0" smtClean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200" b="1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3.</a:t>
            </a:r>
            <a:r>
              <a:rPr lang="nn-NO" sz="1200" b="1" kern="1200" baseline="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Økt</a:t>
            </a:r>
            <a:r>
              <a:rPr lang="nb-NO" sz="1200" b="1" kern="1200" baseline="0" noProof="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nb-NO" sz="1200" b="0" kern="1200" baseline="0" noProof="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Har du ikke bestemt </a:t>
            </a:r>
            <a:r>
              <a:rPr lang="nn-NO" sz="1200" b="0" kern="1200" baseline="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deg, bruk tid på å områ deg ved å bruke sidene til samordna opptak og ta.utdanning.no, dersom du vet kva du skal </a:t>
            </a:r>
            <a:r>
              <a:rPr lang="nb-NO" sz="1200" b="0" kern="1200" baseline="0" noProof="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søke</a:t>
            </a:r>
            <a:r>
              <a:rPr lang="nn-NO" sz="1200" b="0" kern="1200" baseline="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, kan du </a:t>
            </a:r>
            <a:r>
              <a:rPr lang="nb-NO" sz="1200" b="0" kern="1200" baseline="0" noProof="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beskrive selve utdanningen og hva </a:t>
            </a:r>
            <a:r>
              <a:rPr lang="nn-NO" sz="1200" b="0" kern="1200" baseline="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slags yrker den kan lede an til.</a:t>
            </a:r>
            <a:r>
              <a:rPr lang="nb-NO" sz="1200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Hvor skal jeg søke? Hvilke relevante og konkrete muligheter har jeg til videre utdanning?</a:t>
            </a:r>
            <a:r>
              <a:rPr lang="nn-NO" sz="1200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Minn om 15. april søknadsfrist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200" b="1" i="1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Skrive en</a:t>
            </a:r>
            <a:r>
              <a:rPr lang="nn-NO" sz="1200" b="1" i="1" kern="1200" baseline="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kort instruksjon til økta.</a:t>
            </a:r>
            <a:endParaRPr lang="nb-NO" sz="1200" b="1" i="1" kern="1200" dirty="0" smtClean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nn-NO" sz="1200" b="0" kern="1200" baseline="0" dirty="0" smtClean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CMS: </a:t>
            </a:r>
            <a:r>
              <a:rPr lang="nn-NO" sz="1200" b="0" kern="1200" dirty="0" smtClean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1) og 3)</a:t>
            </a:r>
            <a:r>
              <a:rPr lang="nn-NO" sz="1200" b="0" kern="1200" baseline="0" dirty="0" smtClean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nn-NO" sz="1200" b="0" kern="1200" dirty="0" smtClean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4))</a:t>
            </a:r>
            <a:endParaRPr lang="nb-NO" b="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E797A-CB55-4547-AE79-D9907ABB3992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2061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altLang="nb-NO" smtClean="0"/>
          </a:p>
        </p:txBody>
      </p:sp>
      <p:sp>
        <p:nvSpPr>
          <p:cNvPr id="15364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2DB5CB-828A-45B3-9EA3-8A7258DA2913}" type="slidenum">
              <a:rPr lang="nb-NO" altLang="nb-NO" sz="1200" smtClean="0"/>
              <a:pPr/>
              <a:t>42</a:t>
            </a:fld>
            <a:endParaRPr lang="nb-NO" altLang="nb-NO" sz="1200" smtClean="0"/>
          </a:p>
        </p:txBody>
      </p:sp>
    </p:spTree>
    <p:extLst>
      <p:ext uri="{BB962C8B-B14F-4D97-AF65-F5344CB8AC3E}">
        <p14:creationId xmlns:p14="http://schemas.microsoft.com/office/powerpoint/2010/main" val="4275315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14450"/>
            <a:ext cx="9144000" cy="5405438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19888" y="6297613"/>
            <a:ext cx="1993900" cy="179387"/>
          </a:xfrm>
        </p:spPr>
        <p:txBody>
          <a:bodyPr/>
          <a:lstStyle>
            <a:lvl1pPr>
              <a:defRPr/>
            </a:lvl1pPr>
          </a:lstStyle>
          <a:p>
            <a:fld id="{10F994C6-2B90-413C-8542-5D029FCD1F6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6719888" y="5867400"/>
            <a:ext cx="1993900" cy="179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Foreldremøte Vg3</a:t>
            </a: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55675" y="1676400"/>
            <a:ext cx="7745413" cy="5461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dt" sz="half" idx="2"/>
          </p:nvPr>
        </p:nvSpPr>
        <p:spPr>
          <a:xfrm>
            <a:off x="6719888" y="6081713"/>
            <a:ext cx="1993900" cy="179387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952500" y="2222500"/>
            <a:ext cx="7747000" cy="10287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5128" name="Text Box 8"/>
          <p:cNvSpPr txBox="1">
            <a:spLocks noChangeAspect="1" noChangeArrowheads="1"/>
          </p:cNvSpPr>
          <p:nvPr/>
        </p:nvSpPr>
        <p:spPr bwMode="auto">
          <a:xfrm>
            <a:off x="960438" y="233363"/>
            <a:ext cx="1844675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18288"/>
          <a:lstStyle/>
          <a:p>
            <a:pPr marL="457200" indent="-457200">
              <a:lnSpc>
                <a:spcPts val="1700"/>
              </a:lnSpc>
            </a:pPr>
            <a:r>
              <a:rPr lang="nb-NO" sz="1500">
                <a:latin typeface="Times New Roman" pitchFamily="18" charset="0"/>
              </a:rPr>
              <a:t>Oslo kommune</a:t>
            </a:r>
          </a:p>
          <a:p>
            <a:pPr marL="457200" indent="-457200">
              <a:lnSpc>
                <a:spcPts val="1700"/>
              </a:lnSpc>
            </a:pPr>
            <a:r>
              <a:rPr lang="nb-NO" sz="1500" b="1">
                <a:latin typeface="Times New Roman" pitchFamily="18" charset="0"/>
              </a:rPr>
              <a:t>Utdanningsetaten</a:t>
            </a:r>
          </a:p>
          <a:p>
            <a:pPr marL="457200" indent="-457200">
              <a:lnSpc>
                <a:spcPts val="2400"/>
              </a:lnSpc>
            </a:pPr>
            <a:endParaRPr lang="nb-NO" sz="1500" b="1">
              <a:latin typeface="Times New Roman" pitchFamily="18" charset="0"/>
            </a:endParaRPr>
          </a:p>
        </p:txBody>
      </p:sp>
      <p:pic>
        <p:nvPicPr>
          <p:cNvPr id="5129" name="Picture 9" descr="BYVPEN-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3" y="127000"/>
            <a:ext cx="725487" cy="898525"/>
          </a:xfrm>
          <a:prstGeom prst="rect">
            <a:avLst/>
          </a:prstGeom>
          <a:noFill/>
        </p:spPr>
      </p:pic>
      <p:sp>
        <p:nvSpPr>
          <p:cNvPr id="5130" name="Rectangle 10"/>
          <p:cNvSpPr>
            <a:spLocks noChangeAspect="1" noChangeArrowheads="1"/>
          </p:cNvSpPr>
          <p:nvPr/>
        </p:nvSpPr>
        <p:spPr bwMode="auto">
          <a:xfrm>
            <a:off x="0" y="1247775"/>
            <a:ext cx="9144000" cy="217488"/>
          </a:xfrm>
          <a:prstGeom prst="rect">
            <a:avLst/>
          </a:prstGeom>
          <a:solidFill>
            <a:srgbClr val="C6C6B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966788" y="1247775"/>
            <a:ext cx="7767637" cy="215900"/>
          </a:xfrm>
          <a:prstGeom prst="rect">
            <a:avLst/>
          </a:prstGeom>
          <a:solidFill>
            <a:srgbClr val="00338D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nb-NO">
              <a:latin typeface="Times" pitchFamily="18" charset="0"/>
            </a:endParaRPr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962025" y="119063"/>
            <a:ext cx="0" cy="1071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960438" y="823913"/>
            <a:ext cx="19415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1500">
                <a:latin typeface="Times New Roman" pitchFamily="18" charset="0"/>
              </a:rPr>
              <a:t>Oslo Handelsgymnasium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Foreldremøte Vg3</a:t>
            </a: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D0781-17B9-4DA8-BCDB-F10E894AA5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78625" y="1619250"/>
            <a:ext cx="1936750" cy="424815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968375" y="1619250"/>
            <a:ext cx="5657850" cy="424815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Foreldremøte Vg3</a:t>
            </a: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BE2B5-100D-47F0-994A-2D8DBD99B0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side med Osloskol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6375400"/>
            <a:ext cx="7318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2026" y="-21163"/>
            <a:ext cx="7772401" cy="1246187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3"/>
          </p:nvPr>
        </p:nvSpPr>
        <p:spPr>
          <a:xfrm>
            <a:off x="962026" y="1598085"/>
            <a:ext cx="7775575" cy="47117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bunntekst 3"/>
          <p:cNvSpPr>
            <a:spLocks noGrp="1"/>
          </p:cNvSpPr>
          <p:nvPr>
            <p:ph type="ftr" sz="quarter" idx="15"/>
          </p:nvPr>
        </p:nvSpPr>
        <p:spPr>
          <a:xfrm>
            <a:off x="1825625" y="6500813"/>
            <a:ext cx="5699125" cy="144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Plassholder for lysbilde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DC7B6-0B70-4DE5-8143-5A3CAC57359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579796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Foreldremøte Vg3</a:t>
            </a: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7D87E-5081-479A-900F-4810E6F52D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Foreldremøte Vg3</a:t>
            </a:r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59527-BEF8-4A74-AB8B-F457A8996E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68375" y="2197100"/>
            <a:ext cx="3797300" cy="367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18075" y="2197100"/>
            <a:ext cx="3797300" cy="367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Foreldremøte Vg3</a:t>
            </a:r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47C8A-92F5-4B8D-90D6-CE26A861FA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Foreldremøte Vg3</a:t>
            </a:r>
            <a:endParaRPr lang="en-US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90CC5-30CC-468D-8336-FBFE441EE7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Foreldremøte Vg3</a:t>
            </a:r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D2549F-98FA-4E90-860C-3C35E310F0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Foreldremøte Vg3</a:t>
            </a:r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4A2613-953B-466A-9AF7-B2D9357D8E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Foreldremøte Vg3</a:t>
            </a:r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ED4C2-B8B7-4E15-BE27-ACFCFCC375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Foreldremøte Vg3</a:t>
            </a:r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F53A0-541E-4C12-9CAB-BEDE6DDE77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962025" y="119063"/>
            <a:ext cx="0" cy="1071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21475" y="6083300"/>
            <a:ext cx="19939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721475" y="5867400"/>
            <a:ext cx="19939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r>
              <a:rPr lang="en-US" smtClean="0"/>
              <a:t>Foreldremøte Vg3</a:t>
            </a: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21475" y="6299200"/>
            <a:ext cx="19939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5B468A48-151F-46BA-A08F-F927FB794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68375" y="1619250"/>
            <a:ext cx="77470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Elevundersøkelsen 2007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8375" y="2197100"/>
            <a:ext cx="7747000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Lærermøte 30. mai 2007</a:t>
            </a: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4950" y="5900738"/>
            <a:ext cx="519113" cy="563562"/>
          </a:xfrm>
          <a:prstGeom prst="rect">
            <a:avLst/>
          </a:prstGeom>
          <a:noFill/>
        </p:spPr>
      </p:pic>
      <p:sp>
        <p:nvSpPr>
          <p:cNvPr id="4105" name="Text Box 9"/>
          <p:cNvSpPr txBox="1">
            <a:spLocks noChangeAspect="1" noChangeArrowheads="1"/>
          </p:cNvSpPr>
          <p:nvPr/>
        </p:nvSpPr>
        <p:spPr bwMode="auto">
          <a:xfrm>
            <a:off x="960438" y="233363"/>
            <a:ext cx="1844675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18288"/>
          <a:lstStyle/>
          <a:p>
            <a:pPr marL="457200" indent="-457200">
              <a:lnSpc>
                <a:spcPts val="1700"/>
              </a:lnSpc>
            </a:pPr>
            <a:r>
              <a:rPr lang="nb-NO" sz="1500">
                <a:latin typeface="Times New Roman" pitchFamily="18" charset="0"/>
              </a:rPr>
              <a:t>Oslo kommune</a:t>
            </a:r>
          </a:p>
          <a:p>
            <a:pPr marL="457200" indent="-457200">
              <a:lnSpc>
                <a:spcPts val="1700"/>
              </a:lnSpc>
            </a:pPr>
            <a:r>
              <a:rPr lang="nb-NO" sz="1500" b="1">
                <a:latin typeface="Times New Roman" pitchFamily="18" charset="0"/>
              </a:rPr>
              <a:t>Utdanningsetaten</a:t>
            </a:r>
          </a:p>
          <a:p>
            <a:pPr marL="457200" indent="-457200">
              <a:lnSpc>
                <a:spcPts val="2400"/>
              </a:lnSpc>
            </a:pPr>
            <a:endParaRPr lang="nb-NO" sz="1500" b="1">
              <a:latin typeface="Times New Roman" pitchFamily="18" charset="0"/>
            </a:endParaRPr>
          </a:p>
        </p:txBody>
      </p:sp>
      <p:pic>
        <p:nvPicPr>
          <p:cNvPr id="4106" name="Picture 10" descr="BYVPEN-F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3" y="127000"/>
            <a:ext cx="725487" cy="898525"/>
          </a:xfrm>
          <a:prstGeom prst="rect">
            <a:avLst/>
          </a:prstGeom>
          <a:noFill/>
        </p:spPr>
      </p:pic>
      <p:sp>
        <p:nvSpPr>
          <p:cNvPr id="4107" name="Rectangle 11"/>
          <p:cNvSpPr>
            <a:spLocks noChangeAspect="1" noChangeArrowheads="1"/>
          </p:cNvSpPr>
          <p:nvPr/>
        </p:nvSpPr>
        <p:spPr bwMode="auto">
          <a:xfrm>
            <a:off x="0" y="1247775"/>
            <a:ext cx="9144000" cy="217488"/>
          </a:xfrm>
          <a:prstGeom prst="rect">
            <a:avLst/>
          </a:prstGeom>
          <a:solidFill>
            <a:srgbClr val="C6C6B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966788" y="1247775"/>
            <a:ext cx="7767637" cy="215900"/>
          </a:xfrm>
          <a:prstGeom prst="rect">
            <a:avLst/>
          </a:prstGeom>
          <a:solidFill>
            <a:srgbClr val="00338D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nb-NO">
              <a:latin typeface="Times" pitchFamily="18" charset="0"/>
            </a:endParaRP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960438" y="823913"/>
            <a:ext cx="19415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1500">
                <a:latin typeface="Times New Roman" pitchFamily="18" charset="0"/>
              </a:rPr>
              <a:t>Oslo Handelsgymnasium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dir.no/" TargetMode="External"/><Relationship Id="rId2" Type="http://schemas.openxmlformats.org/officeDocument/2006/relationships/hyperlink" Target="https://ohg.vgs.no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gsa.udir.no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1628775"/>
            <a:ext cx="7745413" cy="1008063"/>
          </a:xfrm>
        </p:spPr>
        <p:txBody>
          <a:bodyPr/>
          <a:lstStyle/>
          <a:p>
            <a:pPr algn="ctr"/>
            <a:r>
              <a:rPr lang="nb-NO" sz="2800" dirty="0"/>
              <a:t/>
            </a:r>
            <a:br>
              <a:rPr lang="nb-NO" sz="2800" dirty="0"/>
            </a:br>
            <a:endParaRPr lang="nb-NO" sz="28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52500" y="1700808"/>
            <a:ext cx="7747000" cy="2015530"/>
          </a:xfrm>
        </p:spPr>
        <p:txBody>
          <a:bodyPr/>
          <a:lstStyle/>
          <a:p>
            <a:endParaRPr lang="nb-NO" sz="2400" b="1" dirty="0" smtClean="0"/>
          </a:p>
          <a:p>
            <a:r>
              <a:rPr lang="nb-NO" sz="2400" b="1" dirty="0" smtClean="0"/>
              <a:t>Møte </a:t>
            </a:r>
            <a:r>
              <a:rPr lang="nb-NO" sz="2400" b="1" dirty="0" smtClean="0"/>
              <a:t>med foresatte i Vg3 ST </a:t>
            </a:r>
          </a:p>
          <a:p>
            <a:r>
              <a:rPr lang="nb-NO" sz="2400" b="1" dirty="0" smtClean="0"/>
              <a:t>1. november 2017</a:t>
            </a:r>
          </a:p>
          <a:p>
            <a:endParaRPr lang="nb-NO" sz="2400" b="1" dirty="0" smtClean="0"/>
          </a:p>
          <a:p>
            <a:endParaRPr lang="nb-NO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Klage på sensur</a:t>
            </a:r>
            <a:endParaRPr lang="nb-NO" b="1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Foreldremøte Vg3</a:t>
            </a:r>
            <a:endParaRPr lang="en-US"/>
          </a:p>
        </p:txBody>
      </p:sp>
      <p:sp>
        <p:nvSpPr>
          <p:cNvPr id="5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b-NO" dirty="0"/>
          </a:p>
          <a:p>
            <a:pPr algn="l"/>
            <a:r>
              <a:rPr lang="nb-NO" dirty="0" smtClean="0">
                <a:solidFill>
                  <a:srgbClr val="FF0000"/>
                </a:solidFill>
              </a:rPr>
              <a:t>Klagefristen er 10 dager fra eksamensresultat er kjent eller burde være kjent </a:t>
            </a:r>
          </a:p>
          <a:p>
            <a:pPr algn="l"/>
            <a:r>
              <a:rPr lang="nb-NO" dirty="0" smtClean="0">
                <a:solidFill>
                  <a:srgbClr val="FF0000"/>
                </a:solidFill>
              </a:rPr>
              <a:t>Hurtigklage besvares i juli, ordinær klagesensur i august/september</a:t>
            </a:r>
          </a:p>
          <a:p>
            <a:pPr algn="l"/>
            <a:r>
              <a:rPr lang="nb-NO" dirty="0" smtClean="0"/>
              <a:t>Bør snakke med faglærer før klage leveres, besvarelsen kan hentes ut</a:t>
            </a:r>
          </a:p>
          <a:p>
            <a:pPr algn="l"/>
            <a:r>
              <a:rPr lang="nb-NO" dirty="0" smtClean="0"/>
              <a:t>Resultat kan gå begge veier</a:t>
            </a:r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Privatisteksamen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Foreldremøte Vg3</a:t>
            </a:r>
            <a:endParaRPr lang="en-US"/>
          </a:p>
        </p:txBody>
      </p:sp>
      <p:sp>
        <p:nvSpPr>
          <p:cNvPr id="5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endParaRPr lang="nb-NO" dirty="0" smtClean="0"/>
          </a:p>
          <a:p>
            <a:pPr algn="l"/>
            <a:r>
              <a:rPr lang="nb-NO" dirty="0" smtClean="0"/>
              <a:t>April/mai og november/desember, oppmeldingsfrist 15.9/1.2</a:t>
            </a:r>
          </a:p>
          <a:p>
            <a:pPr algn="l"/>
            <a:r>
              <a:rPr lang="nb-NO" dirty="0" smtClean="0"/>
              <a:t>Se </a:t>
            </a:r>
            <a:r>
              <a:rPr lang="nb-NO" u="sng" dirty="0" err="1" smtClean="0"/>
              <a:t>www.privatistweb.no</a:t>
            </a:r>
            <a:r>
              <a:rPr lang="nb-NO" dirty="0" smtClean="0"/>
              <a:t> 	</a:t>
            </a:r>
          </a:p>
          <a:p>
            <a:pPr algn="l"/>
            <a:r>
              <a:rPr lang="nb-NO" dirty="0" smtClean="0"/>
              <a:t>Alle nye fag eller fag som forbedres i løpet av de tre årene elevene er i videregående skole, gir førstegangsvitnemål. </a:t>
            </a:r>
          </a:p>
          <a:p>
            <a:pPr algn="l"/>
            <a:r>
              <a:rPr lang="nb-NO" b="1" dirty="0" smtClean="0">
                <a:solidFill>
                  <a:srgbClr val="FF0000"/>
                </a:solidFill>
              </a:rPr>
              <a:t>Fag tatt som elev, kan ikke fjernes</a:t>
            </a:r>
          </a:p>
          <a:p>
            <a:pPr algn="l"/>
            <a:r>
              <a:rPr lang="nb-NO" dirty="0" smtClean="0"/>
              <a:t>Elever kan ikke være elev og privatist i samme fag det samme året</a:t>
            </a:r>
            <a:endParaRPr lang="nb-NO" dirty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Heldagsprøvene 12.4 – 27.4.17</a:t>
            </a:r>
            <a:endParaRPr lang="nb-NO" b="1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Foreldremøte Vg3</a:t>
            </a:r>
            <a:endParaRPr lang="en-US"/>
          </a:p>
        </p:txBody>
      </p:sp>
      <p:sp>
        <p:nvSpPr>
          <p:cNvPr id="5" name="Plassholder for innhold 2"/>
          <p:cNvSpPr>
            <a:spLocks noGrp="1"/>
          </p:cNvSpPr>
          <p:nvPr>
            <p:ph idx="1"/>
          </p:nvPr>
        </p:nvSpPr>
        <p:spPr>
          <a:xfrm>
            <a:off x="968375" y="2492896"/>
            <a:ext cx="7747000" cy="3374504"/>
          </a:xfrm>
        </p:spPr>
        <p:txBody>
          <a:bodyPr>
            <a:normAutofit/>
          </a:bodyPr>
          <a:lstStyle/>
          <a:p>
            <a:endParaRPr lang="nb-NO" dirty="0"/>
          </a:p>
          <a:p>
            <a:pPr algn="l"/>
            <a:r>
              <a:rPr lang="nb-NO" dirty="0" smtClean="0"/>
              <a:t>Planen ligges på skolens hjemmeside i januar</a:t>
            </a:r>
          </a:p>
          <a:p>
            <a:pPr algn="l"/>
            <a:r>
              <a:rPr lang="nb-NO" dirty="0" smtClean="0"/>
              <a:t>12.4 -27.4: Terminprøve eller vanlig undervisning, i løpet av perioden får elevene prøve i alle skriftlige fag</a:t>
            </a:r>
          </a:p>
          <a:p>
            <a:pPr algn="l"/>
            <a:r>
              <a:rPr lang="nb-NO" dirty="0" smtClean="0"/>
              <a:t>Norsk hovedmål, politikk og menneskerettigheter og kjemi 2 er </a:t>
            </a:r>
            <a:r>
              <a:rPr lang="nb-NO" dirty="0" err="1" smtClean="0"/>
              <a:t>byomfattende</a:t>
            </a:r>
            <a:r>
              <a:rPr lang="nb-NO" dirty="0" smtClean="0"/>
              <a:t> prøver</a:t>
            </a:r>
          </a:p>
          <a:p>
            <a:pPr marL="0" indent="0" algn="l">
              <a:buNone/>
            </a:pPr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Vitnemål ved studieleder Tor Sverre Engen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endParaRPr lang="nb-NO" dirty="0" smtClean="0"/>
          </a:p>
          <a:p>
            <a:pPr algn="l"/>
            <a:r>
              <a:rPr lang="nb-NO" dirty="0" smtClean="0"/>
              <a:t>Fullført og bestått opplæring Vg1, Vg2 og Vg3 i skole som gir generell studiekompetanse (</a:t>
            </a:r>
            <a:r>
              <a:rPr lang="nb-NO" dirty="0" err="1" smtClean="0"/>
              <a:t>forskr</a:t>
            </a:r>
            <a:r>
              <a:rPr lang="nb-NO" dirty="0" smtClean="0"/>
              <a:t>. § 3-42)</a:t>
            </a:r>
          </a:p>
          <a:p>
            <a:pPr algn="l"/>
            <a:endParaRPr lang="nb-NO" dirty="0"/>
          </a:p>
          <a:p>
            <a:pPr marL="800100" lvl="1" indent="-342900">
              <a:buFont typeface="Calibri" panose="020F0502020204030204" pitchFamily="34" charset="0"/>
              <a:buChar char="–"/>
              <a:defRPr/>
            </a:pPr>
            <a:r>
              <a:rPr lang="nb-NO" dirty="0"/>
              <a:t>Karakterene 2 til 6 betyr at et fag er </a:t>
            </a:r>
            <a:r>
              <a:rPr lang="nb-NO" dirty="0" smtClean="0"/>
              <a:t>bestått</a:t>
            </a:r>
          </a:p>
          <a:p>
            <a:pPr marL="457200" lvl="1" indent="0">
              <a:buNone/>
              <a:defRPr/>
            </a:pPr>
            <a:endParaRPr lang="nb-NO" dirty="0"/>
          </a:p>
          <a:p>
            <a:pPr marL="800100" lvl="1" indent="-342900">
              <a:buFont typeface="Calibri" panose="020F0502020204030204" pitchFamily="34" charset="0"/>
              <a:buChar char="–"/>
              <a:defRPr/>
            </a:pPr>
            <a:r>
              <a:rPr lang="nb-NO" dirty="0"/>
              <a:t>Fag med karakteren 1 i standpunkt er bestått når eksamenskarakteren er 2 eller bedre</a:t>
            </a:r>
          </a:p>
          <a:p>
            <a:pPr algn="l"/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Foreldremøte Vg3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Kompetansebevis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68375" y="2422996"/>
            <a:ext cx="7747000" cy="3670300"/>
          </a:xfrm>
        </p:spPr>
        <p:txBody>
          <a:bodyPr/>
          <a:lstStyle/>
          <a:p>
            <a:pPr algn="l"/>
            <a:r>
              <a:rPr lang="nb-NO" dirty="0" smtClean="0"/>
              <a:t>Dokumentasjon for videregående opplæring der vilkårene for vitnemål ikke er oppfylt (</a:t>
            </a:r>
            <a:r>
              <a:rPr lang="nb-NO" dirty="0" err="1" smtClean="0"/>
              <a:t>forskr</a:t>
            </a:r>
            <a:r>
              <a:rPr lang="nb-NO" dirty="0" smtClean="0"/>
              <a:t>. § 3-45):</a:t>
            </a:r>
            <a:endParaRPr lang="nb-NO" dirty="0"/>
          </a:p>
          <a:p>
            <a:pPr algn="l"/>
            <a:endParaRPr lang="nb-NO" dirty="0" smtClean="0"/>
          </a:p>
          <a:p>
            <a:pPr lvl="1"/>
            <a:r>
              <a:rPr lang="nb-NO" dirty="0" smtClean="0"/>
              <a:t>Fullført, men ikke bestått fastsatt tilbudsstruktur for Læreplanverket for Kunnskapsløftet</a:t>
            </a:r>
          </a:p>
          <a:p>
            <a:pPr marL="457200" lvl="1" indent="0">
              <a:buNone/>
            </a:pPr>
            <a:endParaRPr lang="nb-NO" dirty="0" smtClean="0"/>
          </a:p>
          <a:p>
            <a:pPr lvl="1"/>
            <a:r>
              <a:rPr lang="nb-NO" dirty="0" smtClean="0"/>
              <a:t>Fullført deler av opplæring som det i fastsatt tilbudsstruktur for Læreplanverket for Kunnskapsløftet gis vurdering i. </a:t>
            </a:r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Foreldremøte Vg3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552" y="1763266"/>
            <a:ext cx="8352927" cy="945654"/>
          </a:xfrm>
        </p:spPr>
        <p:txBody>
          <a:bodyPr/>
          <a:lstStyle/>
          <a:p>
            <a:r>
              <a:rPr lang="nb-NO" b="1" dirty="0" smtClean="0"/>
              <a:t>Krav til vitnemål, ordinært løp studiespesialisering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68375" y="2350988"/>
            <a:ext cx="7747000" cy="3670300"/>
          </a:xfrm>
        </p:spPr>
        <p:txBody>
          <a:bodyPr/>
          <a:lstStyle/>
          <a:p>
            <a:pPr>
              <a:buNone/>
            </a:pPr>
            <a:endParaRPr lang="nb-NO" dirty="0" smtClean="0"/>
          </a:p>
          <a:p>
            <a:pPr algn="l"/>
            <a:r>
              <a:rPr lang="nb-NO" dirty="0" smtClean="0"/>
              <a:t>Minimum 2523 klokketimer</a:t>
            </a:r>
          </a:p>
          <a:p>
            <a:pPr algn="l"/>
            <a:endParaRPr lang="nb-NO" sz="1200" dirty="0" smtClean="0"/>
          </a:p>
          <a:p>
            <a:pPr algn="l"/>
            <a:r>
              <a:rPr lang="nb-NO" dirty="0" smtClean="0"/>
              <a:t>Totalt 6 (7) programfag, hvorav 4 fra </a:t>
            </a:r>
            <a:r>
              <a:rPr lang="nb-NO" dirty="0"/>
              <a:t>samme </a:t>
            </a:r>
            <a:r>
              <a:rPr lang="nb-NO" dirty="0" smtClean="0"/>
              <a:t>programområde</a:t>
            </a:r>
          </a:p>
          <a:p>
            <a:pPr algn="l"/>
            <a:endParaRPr lang="nb-NO" sz="1200" dirty="0" smtClean="0"/>
          </a:p>
          <a:p>
            <a:pPr algn="l"/>
            <a:r>
              <a:rPr lang="nb-NO" dirty="0" smtClean="0"/>
              <a:t>Krav om 2 fordypninger innenfor samme programområde</a:t>
            </a:r>
          </a:p>
          <a:p>
            <a:pPr lvl="1"/>
            <a:r>
              <a:rPr lang="nb-NO" dirty="0" smtClean="0"/>
              <a:t>Språk, samfunnsfag og økonomi</a:t>
            </a:r>
          </a:p>
          <a:p>
            <a:pPr lvl="1"/>
            <a:r>
              <a:rPr lang="nb-NO" dirty="0" smtClean="0"/>
              <a:t>Realfag</a:t>
            </a:r>
          </a:p>
          <a:p>
            <a:pPr algn="l">
              <a:buNone/>
            </a:pPr>
            <a:endParaRPr lang="nb-NO" sz="1200" dirty="0" smtClean="0"/>
          </a:p>
          <a:p>
            <a:pPr algn="l"/>
            <a:r>
              <a:rPr lang="nb-NO" dirty="0" smtClean="0"/>
              <a:t>Minst 5 eksamener (normalt 1 på VG2 og 4 på VG3)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Foreldremøte Vg3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Førstegangsvitnemål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nb-NO" dirty="0" smtClean="0"/>
          </a:p>
          <a:p>
            <a:pPr algn="l"/>
            <a:r>
              <a:rPr lang="nb-NO" dirty="0" smtClean="0"/>
              <a:t>Blir gitt til den som ved utløpet av normal tid har fullført og bestått videregående opplæring</a:t>
            </a:r>
          </a:p>
          <a:p>
            <a:pPr algn="l"/>
            <a:endParaRPr lang="nb-NO" dirty="0" smtClean="0"/>
          </a:p>
          <a:p>
            <a:pPr algn="l"/>
            <a:r>
              <a:rPr lang="nb-NO" dirty="0" smtClean="0"/>
              <a:t>Det er mulig å forbedre karakterer på førstegangsvitnemålet innenfor normal tid</a:t>
            </a:r>
          </a:p>
          <a:p>
            <a:pPr lvl="1"/>
            <a:r>
              <a:rPr lang="nb-NO" dirty="0" smtClean="0"/>
              <a:t>Ikke mulig å bytte ut fag man har tatt som elev!</a:t>
            </a:r>
          </a:p>
          <a:p>
            <a:pPr algn="l"/>
            <a:endParaRPr lang="nb-NO" dirty="0" smtClean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Foreldremøte Vg3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Førstegangsvitnemål – særskilte tilfeller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nb-NO" dirty="0" smtClean="0"/>
          </a:p>
          <a:p>
            <a:pPr algn="l"/>
            <a:r>
              <a:rPr lang="nb-NO" dirty="0" smtClean="0"/>
              <a:t>Normal tid kan utvides til inntil 5 år</a:t>
            </a:r>
          </a:p>
          <a:p>
            <a:pPr algn="l"/>
            <a:endParaRPr lang="nb-NO" dirty="0" smtClean="0"/>
          </a:p>
          <a:p>
            <a:pPr algn="l"/>
            <a:r>
              <a:rPr lang="nb-NO" dirty="0" smtClean="0"/>
              <a:t>Følgende eksamener som er bestått etter skoleårets avslutning kan påføres førstegangsvitnemålet:</a:t>
            </a:r>
            <a:endParaRPr lang="nb-NO" dirty="0"/>
          </a:p>
          <a:p>
            <a:pPr lvl="1"/>
            <a:r>
              <a:rPr lang="nb-NO" dirty="0" smtClean="0"/>
              <a:t>Særskilt eksamen: Ved karakteren 1 i standpunkt</a:t>
            </a:r>
          </a:p>
          <a:p>
            <a:pPr lvl="1"/>
            <a:r>
              <a:rPr lang="nb-NO" sz="2000" dirty="0" smtClean="0"/>
              <a:t>Utsatt eksamen: Ved sykdom/dokumentert fravær</a:t>
            </a:r>
          </a:p>
          <a:p>
            <a:pPr lvl="1"/>
            <a:r>
              <a:rPr lang="nb-NO" sz="2000" dirty="0" smtClean="0"/>
              <a:t>MERK!: Elever som stryker på ordinær eksamen, vil få tilbud om ny eksamen i regi av skolen. Men mister førstegangsvitnemålet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 smtClean="0"/>
          </a:p>
          <a:p>
            <a:pPr algn="l"/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Foreldremøte Vg3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Fravær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nb-NO" dirty="0" smtClean="0"/>
              <a:t>Fravær føres på vitnemålet for alle 3 år</a:t>
            </a:r>
            <a:br>
              <a:rPr lang="nb-NO" dirty="0" smtClean="0"/>
            </a:br>
            <a:r>
              <a:rPr lang="nb-NO" dirty="0" smtClean="0"/>
              <a:t>- Ved framlagt dokumentasjon, kan årsak til fravær legges som vedlegg til vitnemålet</a:t>
            </a:r>
          </a:p>
          <a:p>
            <a:pPr marL="0" indent="0" algn="l">
              <a:buNone/>
            </a:pPr>
            <a:endParaRPr lang="nb-NO" sz="1100" dirty="0" smtClean="0"/>
          </a:p>
          <a:p>
            <a:pPr algn="l"/>
            <a:r>
              <a:rPr lang="nb-NO" dirty="0" smtClean="0"/>
              <a:t>Man kan be om at inntil 10 dager fravær per skoleår ikke blir ført på vitnemålet:</a:t>
            </a:r>
            <a:br>
              <a:rPr lang="nb-NO" dirty="0" smtClean="0"/>
            </a:br>
            <a:r>
              <a:rPr lang="nb-NO" dirty="0" smtClean="0"/>
              <a:t>- Helse- og velferdsgrunner</a:t>
            </a:r>
            <a:br>
              <a:rPr lang="nb-NO" dirty="0" smtClean="0"/>
            </a:br>
            <a:r>
              <a:rPr lang="nb-NO" dirty="0" smtClean="0"/>
              <a:t>- Arbeid som tillitsvalgt</a:t>
            </a:r>
            <a:br>
              <a:rPr lang="nb-NO" dirty="0" smtClean="0"/>
            </a:br>
            <a:r>
              <a:rPr lang="nb-NO" dirty="0" smtClean="0"/>
              <a:t>- Politisk arbeid</a:t>
            </a:r>
            <a:br>
              <a:rPr lang="nb-NO" dirty="0" smtClean="0"/>
            </a:br>
            <a:r>
              <a:rPr lang="nb-NO" dirty="0" smtClean="0"/>
              <a:t>- Hjelpearbeid</a:t>
            </a:r>
            <a:br>
              <a:rPr lang="nb-NO" dirty="0" smtClean="0"/>
            </a:br>
            <a:r>
              <a:rPr lang="nb-NO" dirty="0" smtClean="0"/>
              <a:t>- Lovpålagt oppmøte</a:t>
            </a:r>
            <a:br>
              <a:rPr lang="nb-NO" dirty="0" smtClean="0"/>
            </a:br>
            <a:r>
              <a:rPr lang="nb-NO" dirty="0" smtClean="0"/>
              <a:t>- Representasjon på nasjonale og internasjonale arrangementer</a:t>
            </a:r>
          </a:p>
          <a:p>
            <a:pPr algn="l"/>
            <a:endParaRPr lang="nb-NO" dirty="0" smtClean="0"/>
          </a:p>
          <a:p>
            <a:pPr algn="l"/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Foreldremøte Vg3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Fravær, 10%-regelen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nb-NO" dirty="0" smtClean="0"/>
              <a:t>Elever kan ha inntil 10% udokumentert fravær i fag før de får Ikke Vurdert</a:t>
            </a:r>
          </a:p>
          <a:p>
            <a:pPr algn="l"/>
            <a:r>
              <a:rPr lang="nb-NO" dirty="0" smtClean="0"/>
              <a:t>Ved spesielle forhold kan rektor utvide dette til 15%</a:t>
            </a:r>
          </a:p>
          <a:p>
            <a:pPr algn="l"/>
            <a:r>
              <a:rPr lang="nb-NO" dirty="0" smtClean="0"/>
              <a:t>Det er ingen øvre grense for hvor mye dokumentert fravær en elev kan ha</a:t>
            </a:r>
          </a:p>
          <a:p>
            <a:pPr algn="l"/>
            <a:r>
              <a:rPr lang="nb-NO" dirty="0" smtClean="0"/>
              <a:t>NB! Melding fra foresatte eller eleven selv regnes ikke som tilstrekkelig dokumentasjon i denne sammenhengen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Foreldremøte Vg3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53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ssholder for innhold 2"/>
          <p:cNvSpPr>
            <a:spLocks noGrp="1"/>
          </p:cNvSpPr>
          <p:nvPr>
            <p:ph idx="1"/>
          </p:nvPr>
        </p:nvSpPr>
        <p:spPr>
          <a:xfrm>
            <a:off x="968375" y="2216150"/>
            <a:ext cx="7747000" cy="3733800"/>
          </a:xfrm>
        </p:spPr>
        <p:txBody>
          <a:bodyPr/>
          <a:lstStyle/>
          <a:p>
            <a:pPr algn="l"/>
            <a:endParaRPr lang="nb-NO" altLang="nb-NO" dirty="0" smtClean="0"/>
          </a:p>
          <a:p>
            <a:pPr algn="l"/>
            <a:r>
              <a:rPr lang="nb-NO" altLang="nb-NO" dirty="0" smtClean="0"/>
              <a:t>Holde faglig </a:t>
            </a:r>
            <a:r>
              <a:rPr lang="nb-NO" altLang="nb-NO" dirty="0" smtClean="0"/>
              <a:t>nivå til eksamen som i fjor, og lite avvik vs. standpunkt</a:t>
            </a:r>
          </a:p>
          <a:p>
            <a:pPr algn="l"/>
            <a:r>
              <a:rPr lang="nb-NO" altLang="nb-NO" dirty="0" smtClean="0"/>
              <a:t>Fullføre og bestå  </a:t>
            </a:r>
            <a:r>
              <a:rPr lang="nb-NO" altLang="nb-NO" dirty="0" smtClean="0"/>
              <a:t>(&gt; 93%)</a:t>
            </a:r>
          </a:p>
          <a:p>
            <a:pPr algn="l"/>
            <a:r>
              <a:rPr lang="nb-NO" altLang="nb-NO" dirty="0" smtClean="0"/>
              <a:t>Jevn kvalitet på tvers av fag og fagområder</a:t>
            </a:r>
          </a:p>
          <a:p>
            <a:pPr algn="l"/>
            <a:r>
              <a:rPr lang="nb-NO" altLang="nb-NO" dirty="0" smtClean="0"/>
              <a:t>Godt faglig samarbeid mellom lærerne</a:t>
            </a:r>
          </a:p>
          <a:p>
            <a:pPr algn="l"/>
            <a:r>
              <a:rPr lang="nb-NO" altLang="nb-NO" dirty="0" smtClean="0"/>
              <a:t>"Varm skole" inn i handlingsplan – fokus på trivsel, motivasjon, støtte fra lærer</a:t>
            </a:r>
          </a:p>
          <a:p>
            <a:pPr algn="l"/>
            <a:r>
              <a:rPr lang="nb-NO" altLang="nb-NO" dirty="0" smtClean="0"/>
              <a:t>Omdømme – </a:t>
            </a:r>
            <a:r>
              <a:rPr lang="nb-NO" altLang="nb-NO" dirty="0" err="1" smtClean="0"/>
              <a:t>partyskole</a:t>
            </a:r>
            <a:r>
              <a:rPr lang="nb-NO" altLang="nb-NO" dirty="0" smtClean="0"/>
              <a:t>? </a:t>
            </a:r>
          </a:p>
          <a:p>
            <a:pPr algn="l"/>
            <a:endParaRPr lang="nb-NO" altLang="nb-NO" dirty="0" smtClean="0"/>
          </a:p>
          <a:p>
            <a:pPr algn="l"/>
            <a:endParaRPr lang="nb-NO" altLang="nb-NO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19138" y="1628775"/>
            <a:ext cx="82454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6" tIns="45698" rIns="91396" bIns="45698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nb-NO" altLang="nb-NO" sz="4000" kern="0" dirty="0" smtClean="0">
                <a:sym typeface="Wingdings" panose="05000000000000000000" pitchFamily="2" charset="2"/>
              </a:rPr>
              <a:t>Fokusområder 2017 - 2018</a:t>
            </a:r>
            <a:endParaRPr lang="nb-NO" altLang="nb-NO" sz="4000" kern="0" dirty="0" smtClean="0"/>
          </a:p>
        </p:txBody>
      </p:sp>
    </p:spTree>
    <p:extLst>
      <p:ext uri="{BB962C8B-B14F-4D97-AF65-F5344CB8AC3E}">
        <p14:creationId xmlns:p14="http://schemas.microsoft.com/office/powerpoint/2010/main" val="1495125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Vurdering i orden og oppførsel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nb-NO" dirty="0" smtClean="0"/>
          </a:p>
          <a:p>
            <a:pPr algn="l"/>
            <a:r>
              <a:rPr lang="nb-NO" dirty="0" smtClean="0"/>
              <a:t>Skal holdes adskilt fra vurderingen av elevens kompetanse / måloppnåelse i fag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Foreldremøte Vg3</a:t>
            </a: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Vurdering i orden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nb-NO" dirty="0" smtClean="0"/>
          </a:p>
          <a:p>
            <a:pPr algn="l"/>
            <a:r>
              <a:rPr lang="nb-NO" dirty="0" smtClean="0"/>
              <a:t>Knyttet til ordensreglementet ved skolen</a:t>
            </a:r>
            <a:br>
              <a:rPr lang="nb-NO" dirty="0" smtClean="0"/>
            </a:br>
            <a:endParaRPr lang="nb-NO" dirty="0" smtClean="0"/>
          </a:p>
          <a:p>
            <a:pPr algn="l"/>
            <a:r>
              <a:rPr lang="nb-NO" dirty="0" smtClean="0"/>
              <a:t>Generelt om eleven er / fyller kravene til:</a:t>
            </a:r>
            <a:br>
              <a:rPr lang="nb-NO" dirty="0" smtClean="0"/>
            </a:br>
            <a:r>
              <a:rPr lang="nb-NO" dirty="0" smtClean="0"/>
              <a:t>- Forberedt til undervisningen</a:t>
            </a:r>
            <a:br>
              <a:rPr lang="nb-NO" dirty="0" smtClean="0"/>
            </a:br>
            <a:r>
              <a:rPr lang="nb-NO" dirty="0" smtClean="0"/>
              <a:t>- Arbeidsvaner</a:t>
            </a:r>
            <a:br>
              <a:rPr lang="nb-NO" dirty="0" smtClean="0"/>
            </a:br>
            <a:r>
              <a:rPr lang="nb-NO" dirty="0" smtClean="0"/>
              <a:t>- Arbeidsinnsats</a:t>
            </a:r>
            <a:br>
              <a:rPr lang="nb-NO" dirty="0" smtClean="0"/>
            </a:br>
            <a:r>
              <a:rPr lang="nb-NO" dirty="0" smtClean="0"/>
              <a:t>- Punktlighet</a:t>
            </a:r>
            <a:br>
              <a:rPr lang="nb-NO" dirty="0" smtClean="0"/>
            </a:br>
            <a:r>
              <a:rPr lang="nb-NO" dirty="0" smtClean="0"/>
              <a:t>- Oppfølging av arbeidsoppgaver</a:t>
            </a:r>
            <a:br>
              <a:rPr lang="nb-NO" dirty="0" smtClean="0"/>
            </a:br>
            <a:r>
              <a:rPr lang="nb-NO" dirty="0" smtClean="0"/>
              <a:t>- Har med nødvendige læremidler/utstyr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Foreldremøte Vg3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Vurdering i oppførsel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nb-NO" dirty="0" smtClean="0"/>
          </a:p>
          <a:p>
            <a:pPr algn="l"/>
            <a:r>
              <a:rPr lang="nb-NO" dirty="0" smtClean="0"/>
              <a:t>Knyttet til skolens regelverk</a:t>
            </a:r>
          </a:p>
          <a:p>
            <a:pPr algn="l"/>
            <a:endParaRPr lang="nb-NO" dirty="0" smtClean="0"/>
          </a:p>
          <a:p>
            <a:pPr algn="l"/>
            <a:r>
              <a:rPr lang="nb-NO" dirty="0" smtClean="0"/>
              <a:t>Generelt om eleven oppfyller kravene til:</a:t>
            </a:r>
            <a:br>
              <a:rPr lang="nb-NO" dirty="0" smtClean="0"/>
            </a:br>
            <a:r>
              <a:rPr lang="nb-NO" dirty="0" smtClean="0"/>
              <a:t>- Hvordan man oppfører seg overfor medelever, lærere og andre tilsatte</a:t>
            </a:r>
            <a:br>
              <a:rPr lang="nb-NO" dirty="0" smtClean="0"/>
            </a:br>
            <a:r>
              <a:rPr lang="nb-NO" dirty="0" smtClean="0"/>
              <a:t>- Om eleven viser respekt og hensyn overfor andre</a:t>
            </a:r>
            <a:br>
              <a:rPr lang="nb-NO" dirty="0" smtClean="0"/>
            </a:br>
            <a:endParaRPr lang="nb-NO" dirty="0" smtClean="0"/>
          </a:p>
          <a:p>
            <a:pPr algn="l"/>
            <a:r>
              <a:rPr lang="nb-NO" dirty="0" smtClean="0"/>
              <a:t>Udokumentert fravær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Foreldremøte Vg3</a:t>
            </a: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Innsending av vitnemål til NVB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68375" y="2422996"/>
            <a:ext cx="7747000" cy="3670300"/>
          </a:xfrm>
        </p:spPr>
        <p:txBody>
          <a:bodyPr/>
          <a:lstStyle/>
          <a:p>
            <a:pPr algn="l"/>
            <a:r>
              <a:rPr lang="nb-NO" dirty="0" smtClean="0"/>
              <a:t>Skolen sender vitnemålene til Nasjonal Vitnemålsdatabase</a:t>
            </a:r>
          </a:p>
          <a:p>
            <a:pPr algn="l"/>
            <a:endParaRPr lang="nb-NO" dirty="0" smtClean="0"/>
          </a:p>
          <a:p>
            <a:pPr algn="l"/>
            <a:r>
              <a:rPr lang="nb-NO" dirty="0" smtClean="0"/>
              <a:t>Det er viktig at eleven sjekker om vitnemålet har kommet inn i NVB. Dersom det ikke er der må eleven kontakte studiestedet angående søknadsprosessen </a:t>
            </a:r>
          </a:p>
          <a:p>
            <a:pPr algn="l"/>
            <a:endParaRPr lang="nb-NO" dirty="0" smtClean="0"/>
          </a:p>
          <a:p>
            <a:pPr algn="l"/>
            <a:r>
              <a:rPr lang="nb-NO" dirty="0" smtClean="0"/>
              <a:t>Du kan ha flere vitnemål i NVB – men kun ett førstegangsvitnemål</a:t>
            </a:r>
          </a:p>
          <a:p>
            <a:pPr marL="0" indent="0" algn="l">
              <a:buNone/>
            </a:pPr>
            <a:endParaRPr lang="nb-NO" dirty="0" smtClean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Foreldremøte Vg3</a:t>
            </a: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23528" y="1619250"/>
            <a:ext cx="8496944" cy="520700"/>
          </a:xfrm>
        </p:spPr>
        <p:txBody>
          <a:bodyPr/>
          <a:lstStyle/>
          <a:p>
            <a:pPr algn="ctr"/>
            <a:r>
              <a:rPr lang="nb-NO" sz="2800" dirty="0"/>
              <a:t>Karriereveiledning </a:t>
            </a:r>
            <a:r>
              <a:rPr lang="nb-NO" sz="2800" dirty="0" smtClean="0"/>
              <a:t>i Vg3 ved rådgiver Olav Birkeland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55576" y="2348880"/>
            <a:ext cx="7959799" cy="4392488"/>
          </a:xfrm>
        </p:spPr>
        <p:txBody>
          <a:bodyPr/>
          <a:lstStyle/>
          <a:p>
            <a:pPr marL="514350" lvl="0" indent="-514350" algn="l" eaLnBrk="1" fontAlgn="auto" hangingPunct="1">
              <a:spcAft>
                <a:spcPts val="0"/>
              </a:spcAft>
              <a:buFont typeface="+mj-lt"/>
              <a:buAutoNum type="arabicPeriod"/>
            </a:pPr>
            <a:r>
              <a:rPr lang="nb-NO" sz="2800" kern="1200" dirty="0" smtClean="0">
                <a:solidFill>
                  <a:prstClr val="black"/>
                </a:solidFill>
                <a:latin typeface="Calibri"/>
              </a:rPr>
              <a:t>Tilbud om individuell karriereveiledning </a:t>
            </a:r>
          </a:p>
          <a:p>
            <a:pPr marL="514350" lvl="0" indent="-514350" algn="l" eaLnBrk="1" fontAlgn="auto" hangingPunct="1">
              <a:spcAft>
                <a:spcPts val="0"/>
              </a:spcAft>
              <a:buFont typeface="+mj-lt"/>
              <a:buAutoNum type="arabicPeriod"/>
            </a:pPr>
            <a:r>
              <a:rPr lang="nb-NO" sz="2800" kern="1200" dirty="0" smtClean="0">
                <a:solidFill>
                  <a:prstClr val="black"/>
                </a:solidFill>
                <a:latin typeface="Calibri"/>
              </a:rPr>
              <a:t>Universitetsturneen, besøk av norske universitet og høyskoler 25. januar</a:t>
            </a:r>
          </a:p>
          <a:p>
            <a:pPr marL="514350" lvl="0" indent="-514350" algn="l" eaLnBrk="1" fontAlgn="auto" hangingPunct="1">
              <a:spcAft>
                <a:spcPts val="0"/>
              </a:spcAft>
              <a:buFont typeface="+mj-lt"/>
              <a:buAutoNum type="arabicPeriod"/>
            </a:pPr>
            <a:r>
              <a:rPr lang="nb-NO" sz="2800" kern="1200" dirty="0" smtClean="0">
                <a:solidFill>
                  <a:prstClr val="black"/>
                </a:solidFill>
                <a:latin typeface="Calibri"/>
              </a:rPr>
              <a:t>Diverse besøk fra forskjellige universitet og høyskoler fra inn- og utland</a:t>
            </a:r>
          </a:p>
          <a:p>
            <a:pPr marL="514350" lvl="0" indent="-514350" algn="l" eaLnBrk="1" fontAlgn="auto" hangingPunct="1">
              <a:spcAft>
                <a:spcPts val="0"/>
              </a:spcAft>
              <a:buFont typeface="+mj-lt"/>
              <a:buAutoNum type="arabicPeriod"/>
            </a:pPr>
            <a:r>
              <a:rPr lang="nb-NO" sz="2800" kern="1200" dirty="0" smtClean="0">
                <a:solidFill>
                  <a:prstClr val="black"/>
                </a:solidFill>
                <a:latin typeface="Calibri"/>
              </a:rPr>
              <a:t>Tidligere elever som nå studerer, besøker skolen 2. januar.</a:t>
            </a:r>
            <a:endParaRPr lang="nb-NO" sz="2800" kern="1200" dirty="0" smtClean="0">
              <a:solidFill>
                <a:srgbClr val="FF0000"/>
              </a:solidFill>
              <a:latin typeface="Calibri"/>
            </a:endParaRPr>
          </a:p>
          <a:p>
            <a:pPr marL="514350" lvl="0" indent="-514350" algn="l" eaLnBrk="1" fontAlgn="auto" hangingPunct="1">
              <a:spcAft>
                <a:spcPts val="0"/>
              </a:spcAft>
              <a:buFont typeface="+mj-lt"/>
              <a:buAutoNum type="arabicPeriod"/>
            </a:pPr>
            <a:r>
              <a:rPr lang="nb-NO" sz="2800" kern="1200" dirty="0" smtClean="0">
                <a:latin typeface="Calibri"/>
              </a:rPr>
              <a:t>Utdanningsmesse 14.2</a:t>
            </a:r>
            <a:endParaRPr lang="nb-NO" sz="2800" kern="1200" dirty="0">
              <a:latin typeface="Calibri"/>
            </a:endParaRPr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Foreldremøte Vg3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0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Karriereveiledning i </a:t>
            </a:r>
            <a:r>
              <a:rPr lang="nb-NO" dirty="0" smtClean="0"/>
              <a:t>Vg3 (fortsetter)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68375" y="2420888"/>
            <a:ext cx="7747000" cy="3446512"/>
          </a:xfrm>
        </p:spPr>
        <p:txBody>
          <a:bodyPr/>
          <a:lstStyle/>
          <a:p>
            <a:pPr marL="514350" indent="-514350" algn="l" eaLnBrk="1" fontAlgn="auto" hangingPunct="1">
              <a:spcAft>
                <a:spcPts val="0"/>
              </a:spcAft>
              <a:buFont typeface="+mj-lt"/>
              <a:buAutoNum type="arabicPeriod" startAt="6"/>
            </a:pPr>
            <a:r>
              <a:rPr lang="nb-NO" sz="2800" kern="1200" dirty="0">
                <a:solidFill>
                  <a:prstClr val="black"/>
                </a:solidFill>
                <a:latin typeface="Calibri"/>
              </a:rPr>
              <a:t>Åpen dag på universitet og høyskoler </a:t>
            </a:r>
            <a:r>
              <a:rPr lang="nb-NO" sz="2800" kern="1200" dirty="0">
                <a:latin typeface="Calibri"/>
              </a:rPr>
              <a:t>8.3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+mj-lt"/>
              <a:buAutoNum type="arabicPeriod" startAt="6"/>
            </a:pPr>
            <a:r>
              <a:rPr lang="nb-NO" sz="2800" kern="1200" dirty="0">
                <a:solidFill>
                  <a:prstClr val="black"/>
                </a:solidFill>
                <a:latin typeface="Calibri"/>
              </a:rPr>
              <a:t>Hjelp til søknad til Samordna </a:t>
            </a:r>
            <a:r>
              <a:rPr lang="nb-NO" sz="2800" kern="1200" dirty="0" smtClean="0">
                <a:solidFill>
                  <a:prstClr val="black"/>
                </a:solidFill>
                <a:latin typeface="Calibri"/>
              </a:rPr>
              <a:t>Opptak</a:t>
            </a:r>
          </a:p>
          <a:p>
            <a:pPr marL="514350" indent="-514350" algn="l" eaLnBrk="1" fontAlgn="auto" hangingPunct="1">
              <a:spcAft>
                <a:spcPts val="0"/>
              </a:spcAft>
              <a:buFont typeface="+mj-lt"/>
              <a:buAutoNum type="arabicPeriod" startAt="6"/>
            </a:pPr>
            <a:r>
              <a:rPr lang="nb-NO" sz="2800" kern="1200" dirty="0" smtClean="0">
                <a:solidFill>
                  <a:prstClr val="black"/>
                </a:solidFill>
                <a:latin typeface="Calibri"/>
              </a:rPr>
              <a:t>Karrierelæringsplan </a:t>
            </a:r>
            <a:r>
              <a:rPr lang="nb-NO" sz="2800" kern="1200" dirty="0">
                <a:solidFill>
                  <a:prstClr val="black"/>
                </a:solidFill>
                <a:latin typeface="Calibri"/>
              </a:rPr>
              <a:t>(3 økter i vg3</a:t>
            </a:r>
            <a:r>
              <a:rPr lang="nb-NO" sz="2800" kern="1200" dirty="0" smtClean="0">
                <a:solidFill>
                  <a:prstClr val="black"/>
                </a:solidFill>
                <a:latin typeface="Calibri"/>
              </a:rPr>
              <a:t>)</a:t>
            </a:r>
            <a:endParaRPr lang="nb-NO" sz="280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Foreldremøte Vg3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6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87624" y="1628800"/>
            <a:ext cx="6768752" cy="648072"/>
          </a:xfrm>
        </p:spPr>
        <p:txBody>
          <a:bodyPr>
            <a:normAutofit/>
          </a:bodyPr>
          <a:lstStyle/>
          <a:p>
            <a:r>
              <a:rPr lang="nb-NO" sz="2700" dirty="0"/>
              <a:t>Karriereveiledningsplan Vg3 ST </a:t>
            </a:r>
            <a:r>
              <a:rPr lang="nb-NO" sz="2700" dirty="0" smtClean="0"/>
              <a:t> </a:t>
            </a:r>
            <a:endParaRPr lang="nb-NO" sz="2700" dirty="0"/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idx="1"/>
            <p:extLst/>
          </p:nvPr>
        </p:nvGraphicFramePr>
        <p:xfrm>
          <a:off x="0" y="2406083"/>
          <a:ext cx="9143999" cy="4451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5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58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8095"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1. økt</a:t>
                      </a:r>
                      <a:endParaRPr lang="nb-NO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2. økt</a:t>
                      </a:r>
                      <a:endParaRPr lang="nb-NO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800" dirty="0" smtClean="0"/>
                        <a:t>3. økt</a:t>
                      </a:r>
                      <a:endParaRPr lang="nb-NO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9016">
                <a:tc>
                  <a:txBody>
                    <a:bodyPr/>
                    <a:lstStyle/>
                    <a:p>
                      <a:r>
                        <a:rPr lang="nb-NO" sz="2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Hvilke utdanninger finnes?</a:t>
                      </a:r>
                      <a:r>
                        <a:rPr lang="nb-NO" sz="21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b-NO" sz="2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Hvilke jobbmuligheter finnes?</a:t>
                      </a:r>
                      <a:endParaRPr lang="nb-NO" sz="2100" b="1" dirty="0" smtClean="0"/>
                    </a:p>
                    <a:p>
                      <a:r>
                        <a:rPr lang="nb-NO" sz="2100" b="1" dirty="0" smtClean="0"/>
                        <a:t>- </a:t>
                      </a:r>
                      <a:r>
                        <a:rPr lang="nb-NO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Hent opp/lag mulighetskart og foreta ev. revidering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nb-NO" sz="2100" b="1" dirty="0" smtClean="0"/>
                    </a:p>
                    <a:p>
                      <a:r>
                        <a:rPr lang="nb-NO" sz="2100" b="0" dirty="0" smtClean="0"/>
                        <a:t>(før høstferien, uke 38)</a:t>
                      </a:r>
                      <a:endParaRPr lang="nb-NO" sz="21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100" b="1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Hvordan ligger jeg an?</a:t>
                      </a:r>
                      <a:br>
                        <a:rPr lang="nb-NO" sz="2100" b="1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n-NO" sz="2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nn-NO" sz="2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n-NO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Bruk karakter-kalkulatoren på utdanning.no</a:t>
                      </a:r>
                      <a:endParaRPr lang="nb-NO" sz="1800" b="1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Ta fram mulighetskartet</a:t>
                      </a:r>
                      <a:r>
                        <a:rPr lang="nb-NO" sz="1800" b="1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og lag liste over aktuelle utdannelser/yrker</a:t>
                      </a:r>
                      <a:r>
                        <a:rPr lang="nb-NO" sz="21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nb-NO" sz="21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nb-NO" sz="2100" b="1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1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nb-NO" sz="21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b-NO" sz="2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(ved start 2. termin, uke 3)</a:t>
                      </a:r>
                      <a:endParaRPr lang="nb-NO" sz="21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Hvor skal jeg søke? Hvilke muligheter har jeg til videre utdanning?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5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n-NO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Gå inn på utdanning.no og samordna opptak</a:t>
                      </a:r>
                    </a:p>
                    <a:p>
                      <a:endParaRPr lang="nb-NO" sz="1800" b="1" i="1" kern="1200" baseline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nb-NO" sz="1800" b="1" i="1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b-NO" sz="2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(før vinterferien, uke 7)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220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z="3200" dirty="0"/>
              <a:t>Mange alternativ etter </a:t>
            </a:r>
            <a:r>
              <a:rPr lang="nb-NO" sz="3200" dirty="0" err="1"/>
              <a:t>vgs</a:t>
            </a:r>
            <a:endParaRPr lang="nb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9552" y="2492896"/>
            <a:ext cx="8359494" cy="3816424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nb-NO" sz="2800" dirty="0"/>
              <a:t>Studier på universitet eller høyskoler i Norge</a:t>
            </a:r>
          </a:p>
          <a:p>
            <a:pPr marL="514350" indent="-514350" algn="l">
              <a:buFont typeface="+mj-lt"/>
              <a:buAutoNum type="arabicPeriod"/>
            </a:pPr>
            <a:r>
              <a:rPr lang="nb-NO" sz="2800" dirty="0"/>
              <a:t>Studier i utlandet</a:t>
            </a:r>
          </a:p>
          <a:p>
            <a:pPr marL="514350" indent="-514350" algn="l">
              <a:buFont typeface="+mj-lt"/>
              <a:buAutoNum type="arabicPeriod"/>
            </a:pPr>
            <a:r>
              <a:rPr lang="nb-NO" sz="2800" dirty="0"/>
              <a:t>Folkehøyskole </a:t>
            </a:r>
          </a:p>
          <a:p>
            <a:pPr marL="514350" indent="-514350" algn="l">
              <a:buFont typeface="+mj-lt"/>
              <a:buAutoNum type="arabicPeriod"/>
            </a:pPr>
            <a:r>
              <a:rPr lang="nb-NO" sz="2800" dirty="0"/>
              <a:t>Forsvaret</a:t>
            </a:r>
          </a:p>
          <a:p>
            <a:pPr marL="514350" indent="-514350" algn="l">
              <a:buFont typeface="+mj-lt"/>
              <a:buAutoNum type="arabicPeriod"/>
            </a:pPr>
            <a:r>
              <a:rPr lang="nb-NO" sz="2800" dirty="0"/>
              <a:t>Jobbe / ta opp fag / reise</a:t>
            </a:r>
          </a:p>
          <a:p>
            <a:pPr algn="l"/>
            <a:endParaRPr lang="nb-NO" sz="28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Foreldremøte Vg3</a:t>
            </a:r>
            <a:endParaRPr lang="en-US"/>
          </a:p>
        </p:txBody>
      </p:sp>
      <p:pic>
        <p:nvPicPr>
          <p:cNvPr id="5" name="Picture 2" descr="http://www.nof.no/images/Marketing/aktuelt/Utdanning/velg_utdanning_ski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948" y="3284985"/>
            <a:ext cx="376209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18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869753" y="1619250"/>
            <a:ext cx="4078511" cy="873646"/>
          </a:xfrm>
        </p:spPr>
        <p:txBody>
          <a:bodyPr/>
          <a:lstStyle/>
          <a:p>
            <a:pPr algn="ctr"/>
            <a:r>
              <a:rPr lang="nb-NO" sz="4400" kern="1200" dirty="0">
                <a:solidFill>
                  <a:prstClr val="black"/>
                </a:solidFill>
                <a:latin typeface="Calibri"/>
              </a:rPr>
              <a:t>Studier i Norge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55576" y="2856384"/>
            <a:ext cx="8280920" cy="3740968"/>
          </a:xfrm>
        </p:spPr>
        <p:txBody>
          <a:bodyPr/>
          <a:lstStyle/>
          <a:p>
            <a:pPr marL="514350" lvl="0" indent="-514350" algn="l" eaLnBrk="1" fontAlgn="auto" hangingPunct="1">
              <a:spcAft>
                <a:spcPts val="0"/>
              </a:spcAft>
              <a:buFont typeface="+mj-lt"/>
              <a:buAutoNum type="arabicPeriod"/>
            </a:pPr>
            <a:r>
              <a:rPr lang="nb-NO" sz="2500" kern="1200" dirty="0">
                <a:solidFill>
                  <a:prstClr val="black"/>
                </a:solidFill>
                <a:latin typeface="Calibri"/>
              </a:rPr>
              <a:t>Frist for å søke </a:t>
            </a:r>
            <a:r>
              <a:rPr lang="nb-NO" sz="2500" kern="1200" dirty="0" smtClean="0">
                <a:solidFill>
                  <a:prstClr val="black"/>
                </a:solidFill>
                <a:latin typeface="Calibri"/>
              </a:rPr>
              <a:t>Samordna opptak </a:t>
            </a:r>
            <a:r>
              <a:rPr lang="nb-NO" sz="2500" kern="1200" dirty="0">
                <a:solidFill>
                  <a:prstClr val="black"/>
                </a:solidFill>
                <a:latin typeface="Calibri"/>
              </a:rPr>
              <a:t>15. april</a:t>
            </a:r>
          </a:p>
          <a:p>
            <a:pPr marL="514350" lvl="0" indent="-514350" algn="l" eaLnBrk="1" fontAlgn="auto" hangingPunct="1">
              <a:spcAft>
                <a:spcPts val="0"/>
              </a:spcAft>
              <a:buFont typeface="+mj-lt"/>
              <a:buAutoNum type="arabicPeriod"/>
            </a:pPr>
            <a:r>
              <a:rPr lang="nb-NO" sz="2500" kern="1200" dirty="0">
                <a:solidFill>
                  <a:prstClr val="black"/>
                </a:solidFill>
                <a:latin typeface="Calibri"/>
              </a:rPr>
              <a:t>Elektronisk søknad med inntil 10 prioriterte studier</a:t>
            </a:r>
          </a:p>
          <a:p>
            <a:pPr marL="514350" lvl="0" indent="-514350" algn="l" eaLnBrk="1" fontAlgn="auto" hangingPunct="1">
              <a:spcAft>
                <a:spcPts val="0"/>
              </a:spcAft>
              <a:buFont typeface="+mj-lt"/>
              <a:buAutoNum type="arabicPeriod"/>
            </a:pPr>
            <a:r>
              <a:rPr lang="nb-NO" sz="2500" kern="1200" dirty="0">
                <a:solidFill>
                  <a:prstClr val="black"/>
                </a:solidFill>
                <a:latin typeface="Calibri"/>
              </a:rPr>
              <a:t>Papirer ettersendes </a:t>
            </a:r>
          </a:p>
          <a:p>
            <a:pPr marL="514350" lvl="0" indent="-514350" algn="l" eaLnBrk="1" fontAlgn="auto" hangingPunct="1">
              <a:spcAft>
                <a:spcPts val="0"/>
              </a:spcAft>
              <a:buFont typeface="+mj-lt"/>
              <a:buAutoNum type="arabicPeriod"/>
            </a:pPr>
            <a:r>
              <a:rPr lang="nb-NO" sz="2500" kern="1200" dirty="0">
                <a:solidFill>
                  <a:prstClr val="black"/>
                </a:solidFill>
                <a:latin typeface="Calibri"/>
              </a:rPr>
              <a:t>(Elektronisk) vitnemål ettersendes senest 1.7</a:t>
            </a:r>
          </a:p>
          <a:p>
            <a:pPr marL="514350" lvl="0" indent="-514350" algn="l" eaLnBrk="1" fontAlgn="auto" hangingPunct="1">
              <a:spcAft>
                <a:spcPts val="0"/>
              </a:spcAft>
              <a:buFont typeface="+mj-lt"/>
              <a:buAutoNum type="arabicPeriod"/>
            </a:pPr>
            <a:r>
              <a:rPr lang="nb-NO" sz="2500" kern="1200" dirty="0">
                <a:solidFill>
                  <a:prstClr val="black"/>
                </a:solidFill>
                <a:latin typeface="Calibri"/>
              </a:rPr>
              <a:t>Svar på hovedopptaket kan forventes </a:t>
            </a:r>
            <a:r>
              <a:rPr lang="nb-NO" sz="2500" kern="1200" dirty="0" err="1">
                <a:solidFill>
                  <a:prstClr val="black"/>
                </a:solidFill>
                <a:latin typeface="Calibri"/>
              </a:rPr>
              <a:t>ca</a:t>
            </a:r>
            <a:r>
              <a:rPr lang="nb-NO" sz="2500" kern="1200" dirty="0">
                <a:solidFill>
                  <a:prstClr val="black"/>
                </a:solidFill>
                <a:latin typeface="Calibri"/>
              </a:rPr>
              <a:t> 20.7</a:t>
            </a:r>
          </a:p>
          <a:p>
            <a:pPr marL="514350" lvl="0" indent="-514350" algn="l" eaLnBrk="1" fontAlgn="auto" hangingPunct="1">
              <a:spcAft>
                <a:spcPts val="0"/>
              </a:spcAft>
              <a:buFont typeface="+mj-lt"/>
              <a:buAutoNum type="arabicPeriod"/>
            </a:pPr>
            <a:r>
              <a:rPr lang="nb-NO" sz="2500" kern="1200" dirty="0">
                <a:solidFill>
                  <a:prstClr val="black"/>
                </a:solidFill>
                <a:latin typeface="Calibri"/>
              </a:rPr>
              <a:t>Man har </a:t>
            </a:r>
            <a:r>
              <a:rPr lang="nb-NO" sz="2500" kern="1200" dirty="0" smtClean="0">
                <a:solidFill>
                  <a:prstClr val="black"/>
                </a:solidFill>
                <a:latin typeface="Calibri"/>
              </a:rPr>
              <a:t>ca. </a:t>
            </a:r>
            <a:r>
              <a:rPr lang="nb-NO" sz="2500" kern="1200" dirty="0">
                <a:solidFill>
                  <a:prstClr val="black"/>
                </a:solidFill>
                <a:latin typeface="Calibri"/>
              </a:rPr>
              <a:t>seks dagers betenkningstid før man må gi svar</a:t>
            </a:r>
          </a:p>
          <a:p>
            <a:pPr marL="514350" lvl="0" indent="-514350" algn="l" eaLnBrk="1" fontAlgn="auto" hangingPunct="1">
              <a:spcAft>
                <a:spcPts val="0"/>
              </a:spcAft>
              <a:buFont typeface="+mj-lt"/>
              <a:buAutoNum type="arabicPeriod"/>
            </a:pPr>
            <a:r>
              <a:rPr lang="nb-NO" sz="2500" kern="1200" dirty="0">
                <a:solidFill>
                  <a:prstClr val="black"/>
                </a:solidFill>
                <a:latin typeface="Calibri"/>
              </a:rPr>
              <a:t>Førstegangsvitnemål / ordinært vitnemål</a:t>
            </a:r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Foreldremøte Vg3</a:t>
            </a:r>
            <a:endParaRPr lang="en-US"/>
          </a:p>
        </p:txBody>
      </p:sp>
      <p:pic>
        <p:nvPicPr>
          <p:cNvPr id="5" name="Picture 2" descr="http://www.regjeringen.no/imgpreviews/00/00/03/35/33596_img___136247212269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27622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0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8375" y="1619250"/>
            <a:ext cx="7747000" cy="729630"/>
          </a:xfrm>
        </p:spPr>
        <p:txBody>
          <a:bodyPr/>
          <a:lstStyle/>
          <a:p>
            <a:pPr algn="ctr"/>
            <a:r>
              <a:rPr lang="nb-NO" sz="3600" dirty="0"/>
              <a:t>Studier i utlandet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51520" y="2348880"/>
            <a:ext cx="8892480" cy="4392488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nb-NO" sz="2800" dirty="0"/>
              <a:t>Lang prosess som bør starte allerede 1 år i forveien</a:t>
            </a:r>
          </a:p>
          <a:p>
            <a:pPr marL="514350" indent="-514350" algn="l">
              <a:buFont typeface="+mj-lt"/>
              <a:buAutoNum type="arabicPeriod"/>
            </a:pPr>
            <a:r>
              <a:rPr lang="nb-NO" sz="2800" dirty="0"/>
              <a:t>Ta kontakt </a:t>
            </a:r>
            <a:r>
              <a:rPr lang="nb-NO" sz="2800" dirty="0" smtClean="0"/>
              <a:t>med ANSA </a:t>
            </a:r>
            <a:r>
              <a:rPr lang="nb-NO" sz="2800" dirty="0" smtClean="0">
                <a:solidFill>
                  <a:srgbClr val="002060"/>
                </a:solidFill>
              </a:rPr>
              <a:t>(ansa.no)</a:t>
            </a:r>
            <a:endParaRPr lang="nb-NO" sz="2800" dirty="0">
              <a:solidFill>
                <a:srgbClr val="002060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nb-NO" sz="2800" dirty="0"/>
              <a:t>Ta kontakt med </a:t>
            </a:r>
            <a:r>
              <a:rPr lang="nb-NO" sz="2800" dirty="0" smtClean="0"/>
              <a:t>SONOR </a:t>
            </a:r>
            <a:r>
              <a:rPr lang="nb-NO" sz="2800" dirty="0" smtClean="0">
                <a:solidFill>
                  <a:srgbClr val="002060"/>
                </a:solidFill>
              </a:rPr>
              <a:t>(sonor.no)</a:t>
            </a:r>
            <a:endParaRPr lang="nb-NO" sz="2800" dirty="0">
              <a:solidFill>
                <a:srgbClr val="002060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nb-NO" sz="2800" dirty="0"/>
              <a:t>Ta direkte kontakt med lærestedene</a:t>
            </a:r>
          </a:p>
          <a:p>
            <a:pPr marL="514350" indent="-514350" algn="l">
              <a:buFont typeface="+mj-lt"/>
              <a:buAutoNum type="arabicPeriod"/>
            </a:pPr>
            <a:r>
              <a:rPr lang="nb-NO" sz="2800" dirty="0"/>
              <a:t>Norske </a:t>
            </a:r>
            <a:r>
              <a:rPr lang="nb-NO" sz="2800" dirty="0" err="1"/>
              <a:t>tilleggspoeng</a:t>
            </a:r>
            <a:r>
              <a:rPr lang="nb-NO" sz="2800" dirty="0"/>
              <a:t> gjelder ikke i utlandet</a:t>
            </a:r>
          </a:p>
          <a:p>
            <a:pPr algn="l"/>
            <a:endParaRPr lang="nb-NO" sz="28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Foreldremøte Vg3</a:t>
            </a:r>
            <a:endParaRPr lang="en-US"/>
          </a:p>
        </p:txBody>
      </p:sp>
      <p:pic>
        <p:nvPicPr>
          <p:cNvPr id="5" name="Picture 2" descr="ANSA - Association of Norwegian Students Abr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966493"/>
            <a:ext cx="1476375" cy="147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5" y="5471319"/>
            <a:ext cx="338137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44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87425" y="1628775"/>
            <a:ext cx="7747000" cy="647700"/>
          </a:xfrm>
        </p:spPr>
        <p:txBody>
          <a:bodyPr/>
          <a:lstStyle/>
          <a:p>
            <a:r>
              <a:rPr lang="nb-NO" altLang="nb-NO" sz="4000" smtClean="0"/>
              <a:t>Når eleven fyller 18 år..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8375" y="2530475"/>
            <a:ext cx="7747000" cy="3670300"/>
          </a:xfrm>
        </p:spPr>
        <p:txBody>
          <a:bodyPr/>
          <a:lstStyle/>
          <a:p>
            <a:pPr algn="l"/>
            <a:r>
              <a:rPr lang="nb-NO" altLang="nb-NO" b="1" dirty="0" smtClean="0">
                <a:solidFill>
                  <a:schemeClr val="tx2"/>
                </a:solidFill>
              </a:rPr>
              <a:t>Skolen har taushetsplikt overfor foresatte</a:t>
            </a:r>
          </a:p>
          <a:p>
            <a:pPr algn="l"/>
            <a:r>
              <a:rPr lang="nb-NO" altLang="nb-NO" b="1" dirty="0" smtClean="0">
                <a:solidFill>
                  <a:schemeClr val="tx2"/>
                </a:solidFill>
              </a:rPr>
              <a:t>Skolen kan gi opplysninger som er ”allment kjent”</a:t>
            </a:r>
          </a:p>
          <a:p>
            <a:pPr lvl="1"/>
            <a:r>
              <a:rPr lang="nb-NO" altLang="nb-NO" b="1" dirty="0" smtClean="0">
                <a:solidFill>
                  <a:schemeClr val="tx2"/>
                </a:solidFill>
              </a:rPr>
              <a:t>kan opplyse om eleven er på skolen eller ikke</a:t>
            </a:r>
          </a:p>
          <a:p>
            <a:pPr lvl="1"/>
            <a:r>
              <a:rPr lang="nb-NO" altLang="nb-NO" b="1" dirty="0" smtClean="0">
                <a:solidFill>
                  <a:schemeClr val="tx2"/>
                </a:solidFill>
              </a:rPr>
              <a:t>kan ikke gi opplysninger om elevens generelle fravær</a:t>
            </a:r>
          </a:p>
          <a:p>
            <a:pPr lvl="1"/>
            <a:r>
              <a:rPr lang="nb-NO" altLang="nb-NO" b="1" dirty="0" smtClean="0">
                <a:solidFill>
                  <a:schemeClr val="tx2"/>
                </a:solidFill>
              </a:rPr>
              <a:t>kan gi opplysning om eksamensfag og datoer</a:t>
            </a:r>
          </a:p>
          <a:p>
            <a:pPr lvl="1"/>
            <a:r>
              <a:rPr lang="nb-NO" altLang="nb-NO" b="1" dirty="0" smtClean="0">
                <a:solidFill>
                  <a:schemeClr val="tx2"/>
                </a:solidFill>
              </a:rPr>
              <a:t>kan ikke gi opplysning om karakterer	</a:t>
            </a:r>
            <a:endParaRPr lang="nb-NO" altLang="nb-NO" b="1" dirty="0" smtClean="0">
              <a:solidFill>
                <a:schemeClr val="tx2"/>
              </a:solidFill>
            </a:endParaRPr>
          </a:p>
          <a:p>
            <a:pPr lvl="1"/>
            <a:endParaRPr lang="nb-NO" altLang="nb-NO" b="1" dirty="0">
              <a:solidFill>
                <a:schemeClr val="tx2"/>
              </a:solidFill>
            </a:endParaRPr>
          </a:p>
          <a:p>
            <a:pPr algn="l"/>
            <a:r>
              <a:rPr lang="nb-NO" altLang="nb-NO" b="1" dirty="0" smtClean="0">
                <a:solidFill>
                  <a:schemeClr val="tx2"/>
                </a:solidFill>
              </a:rPr>
              <a:t>Mistanke om høyt fravær</a:t>
            </a:r>
          </a:p>
          <a:p>
            <a:pPr lvl="1"/>
            <a:r>
              <a:rPr lang="nb-NO" altLang="nb-NO" b="1" dirty="0"/>
              <a:t>Fortsett og vis interesse for elevens skolegang – spør!</a:t>
            </a:r>
          </a:p>
          <a:p>
            <a:pPr lvl="1"/>
            <a:r>
              <a:rPr lang="nb-NO" altLang="nb-NO" b="1" dirty="0"/>
              <a:t>Ta en samtale med eleven og be om tillatelse til å ta kontakt med skolen.</a:t>
            </a:r>
          </a:p>
          <a:p>
            <a:pPr algn="l"/>
            <a:endParaRPr lang="nb-NO" altLang="nb-NO" b="1" dirty="0" smtClean="0">
              <a:solidFill>
                <a:schemeClr val="tx2"/>
              </a:solidFill>
            </a:endParaRPr>
          </a:p>
          <a:p>
            <a:endParaRPr lang="nb-NO" altLang="nb-NO" b="1" dirty="0" smtClean="0">
              <a:solidFill>
                <a:schemeClr val="accent1"/>
              </a:solidFill>
            </a:endParaRPr>
          </a:p>
          <a:p>
            <a:pPr lvl="1"/>
            <a:endParaRPr lang="nb-NO" altLang="nb-NO" b="1" dirty="0" smtClean="0">
              <a:solidFill>
                <a:schemeClr val="accent1"/>
              </a:solidFill>
            </a:endParaRPr>
          </a:p>
        </p:txBody>
      </p:sp>
      <p:sp>
        <p:nvSpPr>
          <p:cNvPr id="8196" name="Ellipse 3"/>
          <p:cNvSpPr>
            <a:spLocks noChangeArrowheads="1"/>
          </p:cNvSpPr>
          <p:nvPr/>
        </p:nvSpPr>
        <p:spPr bwMode="auto">
          <a:xfrm>
            <a:off x="250825" y="6200775"/>
            <a:ext cx="217488" cy="215900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ct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endParaRPr lang="nb-NO" altLang="nb-NO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6200775"/>
            <a:ext cx="23177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248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8375" y="1619250"/>
            <a:ext cx="7747000" cy="729630"/>
          </a:xfrm>
        </p:spPr>
        <p:txBody>
          <a:bodyPr/>
          <a:lstStyle/>
          <a:p>
            <a:pPr algn="ctr"/>
            <a:r>
              <a:rPr lang="nb-NO" sz="4400" kern="1200" dirty="0">
                <a:solidFill>
                  <a:prstClr val="black"/>
                </a:solidFill>
                <a:latin typeface="Calibri"/>
              </a:rPr>
              <a:t>Folkehøyskole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68375" y="2636912"/>
            <a:ext cx="7747000" cy="3230488"/>
          </a:xfrm>
        </p:spPr>
        <p:txBody>
          <a:bodyPr/>
          <a:lstStyle/>
          <a:p>
            <a:pPr marL="514350" lvl="0" indent="-514350" algn="l" eaLnBrk="1" fontAlgn="auto" hangingPunct="1">
              <a:spcAft>
                <a:spcPts val="0"/>
              </a:spcAft>
              <a:buFont typeface="+mj-lt"/>
              <a:buAutoNum type="arabicPeriod"/>
            </a:pPr>
            <a:r>
              <a:rPr lang="nb-NO" sz="3200" kern="1200" dirty="0">
                <a:solidFill>
                  <a:prstClr val="black"/>
                </a:solidFill>
                <a:latin typeface="Calibri"/>
              </a:rPr>
              <a:t>Et år på folkehøyskole </a:t>
            </a:r>
            <a:r>
              <a:rPr lang="nb-NO" sz="3200" kern="1200" dirty="0" smtClean="0">
                <a:solidFill>
                  <a:prstClr val="black"/>
                </a:solidFill>
                <a:latin typeface="Calibri"/>
              </a:rPr>
              <a:t>gir </a:t>
            </a:r>
            <a:r>
              <a:rPr lang="nb-NO" sz="3200" kern="1200" dirty="0">
                <a:solidFill>
                  <a:prstClr val="black"/>
                </a:solidFill>
                <a:latin typeface="Calibri"/>
              </a:rPr>
              <a:t>2 ekstra </a:t>
            </a:r>
            <a:r>
              <a:rPr lang="nb-NO" sz="3200" kern="1200" dirty="0" smtClean="0">
                <a:solidFill>
                  <a:prstClr val="black"/>
                </a:solidFill>
                <a:latin typeface="Calibri"/>
              </a:rPr>
              <a:t>poeng (på ordinært vitnemål)</a:t>
            </a:r>
            <a:endParaRPr lang="nb-NO" sz="3200" kern="1200" dirty="0">
              <a:solidFill>
                <a:prstClr val="black"/>
              </a:solidFill>
              <a:latin typeface="Calibri"/>
            </a:endParaRPr>
          </a:p>
          <a:p>
            <a:pPr marL="514350" lvl="0" indent="-514350" algn="l" eaLnBrk="1" fontAlgn="auto" hangingPunct="1">
              <a:spcAft>
                <a:spcPts val="0"/>
              </a:spcAft>
              <a:buFont typeface="+mj-lt"/>
              <a:buAutoNum type="arabicPeriod"/>
            </a:pPr>
            <a:r>
              <a:rPr lang="nb-NO" sz="3200" kern="1200" dirty="0">
                <a:solidFill>
                  <a:prstClr val="black"/>
                </a:solidFill>
                <a:latin typeface="Calibri"/>
              </a:rPr>
              <a:t>Søknadsfrist for folkehøyskolene </a:t>
            </a:r>
            <a:r>
              <a:rPr lang="nb-NO" sz="3200" kern="1200" dirty="0" smtClean="0">
                <a:solidFill>
                  <a:prstClr val="black"/>
                </a:solidFill>
                <a:latin typeface="Calibri"/>
              </a:rPr>
              <a:t>er</a:t>
            </a:r>
            <a:br>
              <a:rPr lang="nb-NO" sz="3200" kern="1200" dirty="0" smtClean="0">
                <a:solidFill>
                  <a:prstClr val="black"/>
                </a:solidFill>
                <a:latin typeface="Calibri"/>
              </a:rPr>
            </a:br>
            <a:r>
              <a:rPr lang="nb-NO" sz="3200" kern="1200" dirty="0" smtClean="0">
                <a:solidFill>
                  <a:prstClr val="black"/>
                </a:solidFill>
                <a:latin typeface="Calibri"/>
              </a:rPr>
              <a:t>1. februar</a:t>
            </a:r>
          </a:p>
          <a:p>
            <a:pPr marL="514350" lvl="0" indent="-514350" algn="l" eaLnBrk="1" fontAlgn="auto" hangingPunct="1">
              <a:spcAft>
                <a:spcPts val="0"/>
              </a:spcAft>
              <a:buFont typeface="+mj-lt"/>
              <a:buAutoNum type="arabicPeriod"/>
            </a:pPr>
            <a:r>
              <a:rPr lang="nb-NO" sz="3200" kern="1200" dirty="0" smtClean="0">
                <a:solidFill>
                  <a:srgbClr val="002060"/>
                </a:solidFill>
                <a:latin typeface="Calibri"/>
              </a:rPr>
              <a:t>http://www.folkehøskole.no</a:t>
            </a:r>
            <a:endParaRPr lang="nb-NO" sz="3200" kern="12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Foreldremøte Vg3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1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8375" y="1340768"/>
            <a:ext cx="7747000" cy="720080"/>
          </a:xfrm>
        </p:spPr>
        <p:txBody>
          <a:bodyPr/>
          <a:lstStyle/>
          <a:p>
            <a:pPr algn="ctr"/>
            <a:r>
              <a:rPr lang="nb-NO" sz="4400" kern="1200" dirty="0">
                <a:solidFill>
                  <a:prstClr val="black"/>
                </a:solidFill>
                <a:latin typeface="Calibri"/>
              </a:rPr>
              <a:t>Forsvaret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68375" y="2204864"/>
            <a:ext cx="7747000" cy="3662536"/>
          </a:xfrm>
        </p:spPr>
        <p:txBody>
          <a:bodyPr/>
          <a:lstStyle/>
          <a:p>
            <a:pPr marL="514350" lvl="0" indent="-514350" algn="l" eaLnBrk="1" fontAlgn="auto" hangingPunct="1">
              <a:spcAft>
                <a:spcPts val="0"/>
              </a:spcAft>
              <a:buFont typeface="+mj-lt"/>
              <a:buAutoNum type="arabicPeriod"/>
            </a:pPr>
            <a:r>
              <a:rPr lang="nb-NO" sz="3000" kern="1200" dirty="0">
                <a:solidFill>
                  <a:prstClr val="black"/>
                </a:solidFill>
                <a:latin typeface="Calibri"/>
              </a:rPr>
              <a:t>Fullført militær eller sivil førstegangstjeneste gir 2 </a:t>
            </a:r>
            <a:r>
              <a:rPr lang="nb-NO" sz="3000" kern="1200" dirty="0" smtClean="0">
                <a:solidFill>
                  <a:prstClr val="black"/>
                </a:solidFill>
                <a:latin typeface="Calibri"/>
              </a:rPr>
              <a:t>poeng (ordinært vitnemål)</a:t>
            </a:r>
            <a:endParaRPr lang="nb-NO" sz="3000" kern="1200" dirty="0">
              <a:solidFill>
                <a:prstClr val="black"/>
              </a:solidFill>
              <a:latin typeface="Calibri"/>
            </a:endParaRPr>
          </a:p>
          <a:p>
            <a:pPr marL="514350" lvl="0" indent="-514350" algn="l" eaLnBrk="1" fontAlgn="auto" hangingPunct="1">
              <a:spcAft>
                <a:spcPts val="0"/>
              </a:spcAft>
              <a:buFont typeface="+mj-lt"/>
              <a:buAutoNum type="arabicPeriod"/>
            </a:pPr>
            <a:r>
              <a:rPr lang="nb-NO" sz="3000" kern="1200" dirty="0">
                <a:solidFill>
                  <a:prstClr val="black"/>
                </a:solidFill>
                <a:latin typeface="Calibri"/>
              </a:rPr>
              <a:t>Innkalling til militæret kan gi muligheten til å reservere studieplass</a:t>
            </a:r>
          </a:p>
          <a:p>
            <a:pPr marL="514350" lvl="0" indent="-514350" algn="l" eaLnBrk="1" fontAlgn="auto" hangingPunct="1">
              <a:spcAft>
                <a:spcPts val="0"/>
              </a:spcAft>
              <a:buFont typeface="+mj-lt"/>
              <a:buAutoNum type="arabicPeriod"/>
            </a:pPr>
            <a:r>
              <a:rPr lang="nb-NO" sz="3000" kern="1200" dirty="0">
                <a:solidFill>
                  <a:prstClr val="black"/>
                </a:solidFill>
                <a:latin typeface="Calibri"/>
              </a:rPr>
              <a:t>Utdanningsmuligheter innen </a:t>
            </a:r>
            <a:r>
              <a:rPr lang="nb-NO" sz="3000" kern="1200" dirty="0" smtClean="0">
                <a:solidFill>
                  <a:prstClr val="black"/>
                </a:solidFill>
                <a:latin typeface="Calibri"/>
              </a:rPr>
              <a:t>forsvaret</a:t>
            </a:r>
          </a:p>
          <a:p>
            <a:pPr marL="514350" lvl="0" indent="-514350" algn="l" eaLnBrk="1" fontAlgn="auto" hangingPunct="1">
              <a:spcAft>
                <a:spcPts val="0"/>
              </a:spcAft>
              <a:buFont typeface="+mj-lt"/>
              <a:buAutoNum type="arabicPeriod"/>
            </a:pPr>
            <a:r>
              <a:rPr lang="nb-NO" sz="3000" kern="1200" dirty="0" smtClean="0">
                <a:solidFill>
                  <a:srgbClr val="002060"/>
                </a:solidFill>
                <a:latin typeface="Calibri"/>
              </a:rPr>
              <a:t>www.forsvaret.no</a:t>
            </a:r>
            <a:endParaRPr lang="nb-NO" dirty="0">
              <a:solidFill>
                <a:srgbClr val="002060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Foreldremøte Vg3</a:t>
            </a:r>
            <a:endParaRPr lang="en-US"/>
          </a:p>
        </p:txBody>
      </p:sp>
      <p:pic>
        <p:nvPicPr>
          <p:cNvPr id="5" name="Picture 2" descr="http://www.ingeniorstillinger.no/uploads/Image/Forsvaret_logo_midtstilt_RGB_so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367" y="4725144"/>
            <a:ext cx="1944216" cy="188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40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8375" y="1412776"/>
            <a:ext cx="7747000" cy="784324"/>
          </a:xfrm>
        </p:spPr>
        <p:txBody>
          <a:bodyPr/>
          <a:lstStyle/>
          <a:p>
            <a:pPr algn="ctr"/>
            <a:r>
              <a:rPr lang="nb-NO" sz="4400" kern="1200" dirty="0">
                <a:solidFill>
                  <a:prstClr val="black"/>
                </a:solidFill>
                <a:latin typeface="Calibri"/>
              </a:rPr>
              <a:t>Jobb / ta opp fag / reise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68375" y="2348880"/>
            <a:ext cx="7747000" cy="4176464"/>
          </a:xfrm>
        </p:spPr>
        <p:txBody>
          <a:bodyPr/>
          <a:lstStyle/>
          <a:p>
            <a:pPr marL="514350" lvl="0" indent="-514350" algn="l" eaLnBrk="1" fontAlgn="auto" hangingPunct="1">
              <a:spcAft>
                <a:spcPts val="0"/>
              </a:spcAft>
              <a:buFont typeface="+mj-lt"/>
              <a:buAutoNum type="arabicPeriod"/>
            </a:pPr>
            <a:r>
              <a:rPr lang="nb-NO" sz="3200" kern="1200" dirty="0">
                <a:solidFill>
                  <a:prstClr val="black"/>
                </a:solidFill>
                <a:latin typeface="Calibri"/>
              </a:rPr>
              <a:t>Noen vil jobbe og reise etter </a:t>
            </a:r>
            <a:r>
              <a:rPr lang="nb-NO" sz="3200" kern="1200" dirty="0" err="1">
                <a:solidFill>
                  <a:prstClr val="black"/>
                </a:solidFill>
                <a:latin typeface="Calibri"/>
              </a:rPr>
              <a:t>vgs</a:t>
            </a:r>
            <a:endParaRPr lang="nb-NO" sz="3200" kern="1200" dirty="0">
              <a:solidFill>
                <a:prstClr val="black"/>
              </a:solidFill>
              <a:latin typeface="Calibri"/>
            </a:endParaRPr>
          </a:p>
          <a:p>
            <a:pPr marL="514350" lvl="0" indent="-514350" algn="l" eaLnBrk="1" fontAlgn="auto" hangingPunct="1">
              <a:spcAft>
                <a:spcPts val="0"/>
              </a:spcAft>
              <a:buFont typeface="+mj-lt"/>
              <a:buAutoNum type="arabicPeriod"/>
            </a:pPr>
            <a:r>
              <a:rPr lang="nb-NO" sz="3200" kern="1200" dirty="0">
                <a:solidFill>
                  <a:prstClr val="black"/>
                </a:solidFill>
                <a:latin typeface="Calibri"/>
              </a:rPr>
              <a:t>Noen vil ta opp fag – husk fristen for å melde seg opp som privatist </a:t>
            </a:r>
            <a:r>
              <a:rPr lang="nb-NO" sz="3200" kern="1200" dirty="0" smtClean="0">
                <a:solidFill>
                  <a:prstClr val="black"/>
                </a:solidFill>
                <a:latin typeface="Calibri"/>
              </a:rPr>
              <a:t>15.9.18</a:t>
            </a:r>
            <a:endParaRPr lang="nb-NO" sz="3200" kern="1200" dirty="0">
              <a:solidFill>
                <a:prstClr val="black"/>
              </a:solidFill>
              <a:latin typeface="Calibri"/>
            </a:endParaRPr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Foreldremøte Vg3</a:t>
            </a:r>
            <a:endParaRPr lang="en-US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99" y="4446588"/>
            <a:ext cx="3364557" cy="2078756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446588"/>
            <a:ext cx="3072422" cy="20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19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z="4400" kern="1200" dirty="0">
                <a:solidFill>
                  <a:prstClr val="black"/>
                </a:solidFill>
                <a:latin typeface="Calibri"/>
              </a:rPr>
              <a:t>Gode nettsteder</a:t>
            </a:r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2619109"/>
            <a:ext cx="7704856" cy="3427679"/>
          </a:xfrm>
          <a:prstGeom prst="rect">
            <a:avLst/>
          </a:prstGeom>
        </p:spPr>
      </p:pic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Foreldremøte Vg3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0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7776864" cy="5029981"/>
          </a:xfrm>
        </p:spPr>
      </p:pic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Foreldremøte Vg3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9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8375" y="1619250"/>
            <a:ext cx="7747000" cy="873646"/>
          </a:xfrm>
        </p:spPr>
        <p:txBody>
          <a:bodyPr/>
          <a:lstStyle/>
          <a:p>
            <a:r>
              <a:rPr lang="nb-NO" b="1" dirty="0" smtClean="0"/>
              <a:t>Skolehelsetjenesten ved helsesøster </a:t>
            </a:r>
            <a:br>
              <a:rPr lang="nb-NO" b="1" dirty="0" smtClean="0"/>
            </a:br>
            <a:r>
              <a:rPr lang="nb-NO" b="1" dirty="0" smtClean="0"/>
              <a:t>Tone Bjørnson </a:t>
            </a:r>
            <a:r>
              <a:rPr lang="nb-NO" b="1" dirty="0" err="1" smtClean="0"/>
              <a:t>Aanderaaa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68375" y="2636912"/>
            <a:ext cx="7747000" cy="3230488"/>
          </a:xfrm>
        </p:spPr>
        <p:txBody>
          <a:bodyPr/>
          <a:lstStyle/>
          <a:p>
            <a:pPr algn="l"/>
            <a:r>
              <a:rPr lang="nb-NO" dirty="0"/>
              <a:t>J</a:t>
            </a:r>
            <a:r>
              <a:rPr lang="nb-NO" dirty="0" smtClean="0"/>
              <a:t>obber </a:t>
            </a:r>
            <a:r>
              <a:rPr lang="nb-NO" dirty="0"/>
              <a:t>på OHG 100 %</a:t>
            </a:r>
          </a:p>
          <a:p>
            <a:pPr algn="l"/>
            <a:r>
              <a:rPr lang="nb-NO" dirty="0"/>
              <a:t>Fysisk helse: Skader, smerter, </a:t>
            </a:r>
            <a:r>
              <a:rPr lang="nb-NO" dirty="0" err="1"/>
              <a:t>vondter</a:t>
            </a:r>
            <a:r>
              <a:rPr lang="nb-NO" dirty="0"/>
              <a:t>, </a:t>
            </a:r>
            <a:r>
              <a:rPr lang="nb-NO" dirty="0" smtClean="0"/>
              <a:t>mye </a:t>
            </a:r>
            <a:r>
              <a:rPr lang="nb-NO" dirty="0" err="1" smtClean="0"/>
              <a:t>paracet</a:t>
            </a:r>
            <a:endParaRPr lang="nb-NO" dirty="0"/>
          </a:p>
          <a:p>
            <a:pPr algn="l"/>
            <a:r>
              <a:rPr lang="nb-NO" dirty="0"/>
              <a:t>Seksuell helse: </a:t>
            </a:r>
            <a:r>
              <a:rPr lang="nb-NO" dirty="0" smtClean="0"/>
              <a:t>Samtaler</a:t>
            </a:r>
            <a:r>
              <a:rPr lang="nb-NO" dirty="0"/>
              <a:t>, prevensjon, info om </a:t>
            </a:r>
            <a:r>
              <a:rPr lang="nb-NO" dirty="0" err="1"/>
              <a:t>kjønnsykdommer</a:t>
            </a:r>
            <a:r>
              <a:rPr lang="nb-NO" dirty="0"/>
              <a:t>, graviditet/abort</a:t>
            </a:r>
          </a:p>
          <a:p>
            <a:pPr algn="l"/>
            <a:r>
              <a:rPr lang="nb-NO" dirty="0"/>
              <a:t>Testing: </a:t>
            </a:r>
            <a:r>
              <a:rPr lang="nb-NO" dirty="0" smtClean="0"/>
              <a:t>Graviditet</a:t>
            </a:r>
            <a:r>
              <a:rPr lang="nb-NO" dirty="0"/>
              <a:t>, </a:t>
            </a:r>
            <a:r>
              <a:rPr lang="nb-NO" dirty="0" err="1"/>
              <a:t>clamydia</a:t>
            </a:r>
            <a:r>
              <a:rPr lang="nb-NO" dirty="0"/>
              <a:t>, rus</a:t>
            </a:r>
          </a:p>
          <a:p>
            <a:pPr algn="l"/>
            <a:r>
              <a:rPr lang="nb-NO" dirty="0"/>
              <a:t>Psykisk helse: </a:t>
            </a:r>
            <a:r>
              <a:rPr lang="nb-NO" dirty="0" smtClean="0"/>
              <a:t>Spiseproblemer</a:t>
            </a:r>
            <a:r>
              <a:rPr lang="nb-NO" dirty="0"/>
              <a:t>, kjærlighet, tristhet/sorg, konflikter, ensomhet, prestasjonsangst, stress, lav selvtillit</a:t>
            </a:r>
          </a:p>
          <a:p>
            <a:pPr algn="l"/>
            <a:r>
              <a:rPr lang="nb-NO" dirty="0"/>
              <a:t>Undervisning i </a:t>
            </a:r>
            <a:r>
              <a:rPr lang="nb-NO" dirty="0" smtClean="0"/>
              <a:t>stressmestring – back dem opp!</a:t>
            </a:r>
            <a:endParaRPr lang="nb-NO" dirty="0"/>
          </a:p>
          <a:p>
            <a:pPr algn="l"/>
            <a:r>
              <a:rPr lang="nb-NO" dirty="0"/>
              <a:t>Henvisning videre i helsetjenestene </a:t>
            </a:r>
          </a:p>
          <a:p>
            <a:pPr algn="l"/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Foreldremøte Vg3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376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Russetiden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nb-NO" dirty="0"/>
              <a:t>Vaksinering mot hjernehinnebetennelse foregår </a:t>
            </a:r>
            <a:r>
              <a:rPr lang="nb-NO" dirty="0" smtClean="0"/>
              <a:t>i februar</a:t>
            </a:r>
            <a:r>
              <a:rPr lang="nb-NO" dirty="0" smtClean="0"/>
              <a:t>, se hjemmesiden: For elever / Helse og velferd /Anbefaling ….</a:t>
            </a:r>
          </a:p>
          <a:p>
            <a:pPr algn="l"/>
            <a:r>
              <a:rPr lang="nb-NO" dirty="0" smtClean="0"/>
              <a:t>30. </a:t>
            </a:r>
            <a:r>
              <a:rPr lang="nb-NO" dirty="0" smtClean="0"/>
              <a:t>oktober: Snakket med elevene og ga dem råd </a:t>
            </a:r>
            <a:r>
              <a:rPr lang="nb-NO" dirty="0"/>
              <a:t>om å ta vare på seg selv sammen med ruskonsulent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pic>
        <p:nvPicPr>
          <p:cNvPr id="1026" name="Picture 2" descr="\\oslofelles.oslo.kommune.no\ctx-profile-is\BFR\folderredir\bfr78509\Desktop\russekonser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68" y="3874373"/>
            <a:ext cx="3324801" cy="186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oslofelles.oslo.kommune.no\ctx-profile-is\BFR\folderredir\bfr78509\Desktop\vaksin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734" y="3874372"/>
            <a:ext cx="2800894" cy="186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52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79463" y="1556791"/>
            <a:ext cx="7583487" cy="432048"/>
          </a:xfrm>
        </p:spPr>
        <p:txBody>
          <a:bodyPr/>
          <a:lstStyle/>
          <a:p>
            <a:r>
              <a:rPr lang="nb-NO" dirty="0" smtClean="0"/>
              <a:t>Russetiden: Hva </a:t>
            </a:r>
            <a:r>
              <a:rPr lang="nb-NO" dirty="0"/>
              <a:t>kan dere gjøre? 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 smtClean="0"/>
              <a:t>Ha næringsrik mat tilgjengelig</a:t>
            </a:r>
          </a:p>
          <a:p>
            <a:endParaRPr lang="nb-NO" dirty="0" smtClean="0"/>
          </a:p>
          <a:p>
            <a:endParaRPr lang="nb-NO" dirty="0"/>
          </a:p>
        </p:txBody>
      </p:sp>
      <p:pic>
        <p:nvPicPr>
          <p:cNvPr id="2051" name="Picture 3" descr="\\oslofelles.oslo.kommune.no\ctx-profile-is\BFR\folderredir\bfr78509\Desktop\Omelet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25" y="2783890"/>
            <a:ext cx="2786744" cy="139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oslofelles.oslo.kommune.no\ctx-profile-is\BFR\folderredir\bfr78509\Desktop\rainbow-smoothie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665" y="4158693"/>
            <a:ext cx="3317784" cy="221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\\oslofelles.oslo.kommune.no\ctx-profile-is\BFR\folderredir\bfr78509\Desktop\Supp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021" y="2130606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\\oslofelles.oslo.kommune.no\ctx-profile-is\BFR\folderredir\bfr78509\Desktop\sala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25" y="4512128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75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Russetiden: Hva kan dere gjøre? 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nb-NO" dirty="0"/>
              <a:t>Viktig med varme nok </a:t>
            </a:r>
            <a:r>
              <a:rPr lang="nb-NO" dirty="0" smtClean="0"/>
              <a:t>klær</a:t>
            </a:r>
          </a:p>
          <a:p>
            <a:endParaRPr lang="nb-NO" dirty="0"/>
          </a:p>
        </p:txBody>
      </p:sp>
      <p:pic>
        <p:nvPicPr>
          <p:cNvPr id="3074" name="Picture 2" descr="\\oslofelles.oslo.kommune.no\ctx-profile-is\BFR\folderredir\bfr78509\Desktop\Nok klæ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44" y="2699657"/>
            <a:ext cx="5866419" cy="389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48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Russetiden: Hva kan dere gjøre? 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nb-NO" dirty="0"/>
              <a:t>Sjekk </a:t>
            </a:r>
            <a:r>
              <a:rPr lang="nb-NO" dirty="0" smtClean="0"/>
              <a:t>allmenntilstand</a:t>
            </a:r>
            <a:r>
              <a:rPr lang="nb-NO" dirty="0"/>
              <a:t>, obs: blandingsmisbruk, sykdom, ta kontakt med lege eller meg om dere er i </a:t>
            </a:r>
            <a:r>
              <a:rPr lang="nb-NO" dirty="0" smtClean="0"/>
              <a:t>tvil</a:t>
            </a:r>
          </a:p>
          <a:p>
            <a:pPr marL="0" indent="0">
              <a:buNone/>
            </a:pPr>
            <a:r>
              <a:rPr lang="nb-NO" dirty="0" smtClean="0"/>
              <a:t> </a:t>
            </a:r>
            <a:endParaRPr lang="nb-NO" dirty="0"/>
          </a:p>
          <a:p>
            <a:endParaRPr lang="nb-NO" dirty="0"/>
          </a:p>
        </p:txBody>
      </p:sp>
      <p:pic>
        <p:nvPicPr>
          <p:cNvPr id="5122" name="Picture 2" descr="\\oslofelles.oslo.kommune.no\ctx-profile-is\BFR\folderredir\bfr78509\Desktop\Full rus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563" y="2981011"/>
            <a:ext cx="2446019" cy="326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\\oslofelles.oslo.kommune.no\ctx-profile-is\BFR\folderredir\bfr78509\Desktop\sykehus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36906"/>
            <a:ext cx="3679100" cy="130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467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Eksamen ved avdelingsleder Bjørn Smedsrud</a:t>
            </a:r>
            <a:endParaRPr lang="nb-NO" b="1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Foreldremøte</a:t>
            </a:r>
            <a:r>
              <a:rPr lang="en-US" smtClean="0"/>
              <a:t> Vg3</a:t>
            </a:r>
            <a:endParaRPr lang="en-US"/>
          </a:p>
        </p:txBody>
      </p:sp>
      <p:sp>
        <p:nvSpPr>
          <p:cNvPr id="5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nb-NO" dirty="0"/>
          </a:p>
          <a:p>
            <a:pPr algn="l"/>
            <a:r>
              <a:rPr lang="nb-NO" dirty="0" smtClean="0"/>
              <a:t>Eksamensplanen legges ut på skolens hjemmeside </a:t>
            </a:r>
            <a:r>
              <a:rPr lang="nb-NO" dirty="0" smtClean="0">
                <a:solidFill>
                  <a:schemeClr val="accent1"/>
                </a:solidFill>
                <a:hlinkClick r:id="rId2"/>
              </a:rPr>
              <a:t>https://</a:t>
            </a:r>
            <a:r>
              <a:rPr lang="nb-NO" b="1" dirty="0" smtClean="0">
                <a:solidFill>
                  <a:schemeClr val="accent1"/>
                </a:solidFill>
                <a:hlinkClick r:id="rId2"/>
              </a:rPr>
              <a:t>ohg.vgs.no</a:t>
            </a:r>
            <a:r>
              <a:rPr lang="nb-NO" dirty="0" smtClean="0">
                <a:solidFill>
                  <a:schemeClr val="accent1"/>
                </a:solidFill>
              </a:rPr>
              <a:t>  </a:t>
            </a:r>
            <a:r>
              <a:rPr lang="nb-NO" dirty="0" smtClean="0"/>
              <a:t>i januar 2018. Finnes også på Dokumenter-Elever i Portalen</a:t>
            </a:r>
          </a:p>
          <a:p>
            <a:pPr algn="l"/>
            <a:r>
              <a:rPr lang="nb-NO" dirty="0" smtClean="0">
                <a:solidFill>
                  <a:srgbClr val="FF0000"/>
                </a:solidFill>
              </a:rPr>
              <a:t>Melding om skriftlig eksamen: 15. mai. kl. 0900</a:t>
            </a:r>
          </a:p>
          <a:p>
            <a:pPr algn="l"/>
            <a:r>
              <a:rPr lang="nb-NO" dirty="0" smtClean="0">
                <a:solidFill>
                  <a:srgbClr val="FF0000"/>
                </a:solidFill>
              </a:rPr>
              <a:t>Påfølgende orientering om eksamen 15. mai. kl. 0915</a:t>
            </a:r>
            <a:endParaRPr lang="nb-NO" dirty="0" smtClean="0"/>
          </a:p>
          <a:p>
            <a:pPr algn="l"/>
            <a:r>
              <a:rPr lang="nb-NO" dirty="0" smtClean="0"/>
              <a:t>Skriftlig eksamen (tre fag): Norsk hovedmål, to skriftlige programfag eller ett skriftlig programfag og nynorsk (sidemål)</a:t>
            </a:r>
          </a:p>
          <a:p>
            <a:pPr algn="l"/>
            <a:r>
              <a:rPr lang="nb-NO" dirty="0" smtClean="0"/>
              <a:t>Muntlig eksamen (ett fag): Fellesfag eller programfag</a:t>
            </a:r>
          </a:p>
          <a:p>
            <a:pPr algn="l"/>
            <a:r>
              <a:rPr lang="nb-NO" dirty="0" smtClean="0">
                <a:solidFill>
                  <a:srgbClr val="FF0000"/>
                </a:solidFill>
              </a:rPr>
              <a:t>Til sammen fire eksamensfag/eksamensdager</a:t>
            </a:r>
          </a:p>
          <a:p>
            <a:pPr algn="l"/>
            <a:r>
              <a:rPr lang="nb-NO" dirty="0" smtClean="0"/>
              <a:t>Se også </a:t>
            </a:r>
            <a:r>
              <a:rPr lang="nb-NO" b="1" dirty="0" smtClean="0">
                <a:hlinkClick r:id="rId3"/>
              </a:rPr>
              <a:t>www.udir.no</a:t>
            </a:r>
            <a:r>
              <a:rPr lang="nb-NO" dirty="0"/>
              <a:t> og http://utdanningsetaten.oslo.kommune.no/</a:t>
            </a:r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Hvor går grensen når det gjelder sex?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nb-NO" dirty="0" smtClean="0"/>
              <a:t>Snakk med dem om grenser. Lurt å ha tenkt gjennom på forhånd hva som er greit og ikke før de drar ut på </a:t>
            </a:r>
            <a:r>
              <a:rPr lang="nb-NO" dirty="0" err="1" smtClean="0"/>
              <a:t>russetreff</a:t>
            </a:r>
            <a:r>
              <a:rPr lang="nb-NO" dirty="0" smtClean="0"/>
              <a:t>.</a:t>
            </a:r>
          </a:p>
          <a:p>
            <a:pPr algn="l"/>
            <a:r>
              <a:rPr lang="nb-NO" dirty="0"/>
              <a:t>Hvordan vet du hva som er dine grenser?</a:t>
            </a:r>
          </a:p>
          <a:p>
            <a:pPr algn="l"/>
            <a:r>
              <a:rPr lang="nb-NO" dirty="0"/>
              <a:t>Hvordan kan du forberede deg før du skal på fest?</a:t>
            </a:r>
          </a:p>
          <a:p>
            <a:pPr algn="l"/>
            <a:r>
              <a:rPr lang="nb-NO" dirty="0"/>
              <a:t>Kan du ombestemme deg</a:t>
            </a:r>
            <a:r>
              <a:rPr lang="nb-NO" dirty="0" smtClean="0"/>
              <a:t>?</a:t>
            </a:r>
          </a:p>
          <a:p>
            <a:pPr algn="l"/>
            <a:r>
              <a:rPr lang="nb-NO" dirty="0" smtClean="0"/>
              <a:t>Kondombruk er lurt og viktig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405438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Russetiden: Hva kan dere gjøre? 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nb-NO" dirty="0"/>
              <a:t>Vis at du bryr deg: Følg dem opp med forebyggende samtaler uten å holde </a:t>
            </a:r>
            <a:r>
              <a:rPr lang="nb-NO" dirty="0" smtClean="0"/>
              <a:t>moralpreken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4098" name="Picture 2" descr="\\oslofelles.oslo.kommune.no\ctx-profile-is\BFR\folderredir\bfr78509\Desktop\bab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75358"/>
            <a:ext cx="3003409" cy="199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oslofelles.oslo.kommune.no\ctx-profile-is\BFR\folderredir\bfr78509\Desktop\Kommuniikasjo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469" y="3375357"/>
            <a:ext cx="3560854" cy="199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82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41363" y="1614488"/>
            <a:ext cx="8245475" cy="720725"/>
          </a:xfrm>
        </p:spPr>
        <p:txBody>
          <a:bodyPr/>
          <a:lstStyle/>
          <a:p>
            <a:pPr algn="ctr"/>
            <a:r>
              <a:rPr lang="nb-NO" altLang="nb-NO" sz="4000" smtClean="0"/>
              <a:t>Russetid er ikke skolens ansvar – men vi tar et ansvar </a:t>
            </a:r>
            <a:r>
              <a:rPr lang="nb-NO" altLang="nb-NO" sz="4000" smtClean="0">
                <a:sym typeface="Wingdings" panose="05000000000000000000" pitchFamily="2" charset="2"/>
              </a:rPr>
              <a:t> </a:t>
            </a:r>
            <a:br>
              <a:rPr lang="nb-NO" altLang="nb-NO" sz="4000" smtClean="0">
                <a:sym typeface="Wingdings" panose="05000000000000000000" pitchFamily="2" charset="2"/>
              </a:rPr>
            </a:br>
            <a:endParaRPr lang="nb-NO" altLang="nb-NO" sz="400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852738"/>
            <a:ext cx="7747000" cy="4814887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nb-NO" b="1" dirty="0" smtClean="0"/>
          </a:p>
          <a:p>
            <a:pPr>
              <a:defRPr/>
            </a:pPr>
            <a:r>
              <a:rPr lang="nb-NO" b="1" dirty="0" smtClean="0"/>
              <a:t>Skolen har i utgangspunktet ingenting med russefeiringen å gjøre, men vi ønsker oss en hyggelig russetid for alle:</a:t>
            </a:r>
          </a:p>
          <a:p>
            <a:pPr lvl="1">
              <a:defRPr/>
            </a:pPr>
            <a:r>
              <a:rPr lang="nb-NO" b="1" dirty="0" smtClean="0"/>
              <a:t>For russen</a:t>
            </a:r>
          </a:p>
          <a:p>
            <a:pPr lvl="1">
              <a:defRPr/>
            </a:pPr>
            <a:r>
              <a:rPr lang="nb-NO" b="1" dirty="0" smtClean="0"/>
              <a:t>For de andre elevene på skolen</a:t>
            </a:r>
          </a:p>
          <a:p>
            <a:pPr lvl="1">
              <a:defRPr/>
            </a:pPr>
            <a:r>
              <a:rPr lang="nb-NO" b="1" dirty="0" smtClean="0"/>
              <a:t>For de ansatte</a:t>
            </a:r>
          </a:p>
          <a:p>
            <a:pPr lvl="1">
              <a:defRPr/>
            </a:pPr>
            <a:r>
              <a:rPr lang="nb-NO" b="1" dirty="0" smtClean="0"/>
              <a:t>For skolens naboer – og </a:t>
            </a:r>
            <a:endParaRPr lang="nb-NO" b="1" dirty="0" smtClean="0"/>
          </a:p>
          <a:p>
            <a:pPr marL="457200" lvl="1" indent="0">
              <a:buNone/>
              <a:defRPr/>
            </a:pPr>
            <a:r>
              <a:rPr lang="nb-NO" b="1" dirty="0" smtClean="0"/>
              <a:t>russens </a:t>
            </a:r>
            <a:r>
              <a:rPr lang="nb-NO" b="1" dirty="0" smtClean="0"/>
              <a:t>naboer</a:t>
            </a:r>
          </a:p>
          <a:p>
            <a:pPr marL="457200" lvl="1" indent="0">
              <a:buFontTx/>
              <a:buNone/>
              <a:defRPr/>
            </a:pPr>
            <a:endParaRPr lang="nb-NO" b="1" dirty="0" smtClean="0"/>
          </a:p>
        </p:txBody>
      </p:sp>
      <p:sp>
        <p:nvSpPr>
          <p:cNvPr id="14340" name="Ellipse 3"/>
          <p:cNvSpPr>
            <a:spLocks noChangeArrowheads="1"/>
          </p:cNvSpPr>
          <p:nvPr/>
        </p:nvSpPr>
        <p:spPr bwMode="auto">
          <a:xfrm>
            <a:off x="250825" y="6200775"/>
            <a:ext cx="217488" cy="2159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ct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endParaRPr lang="nb-NO" altLang="nb-NO"/>
          </a:p>
        </p:txBody>
      </p:sp>
      <p:pic>
        <p:nvPicPr>
          <p:cNvPr id="14341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2" t="51050" r="50000" b="16400"/>
          <a:stretch>
            <a:fillRect/>
          </a:stretch>
        </p:blipFill>
        <p:spPr bwMode="auto">
          <a:xfrm>
            <a:off x="5691477" y="4169066"/>
            <a:ext cx="3262711" cy="224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80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700213"/>
            <a:ext cx="8247062" cy="720725"/>
          </a:xfrm>
        </p:spPr>
        <p:txBody>
          <a:bodyPr/>
          <a:lstStyle/>
          <a:p>
            <a:pPr algn="ctr"/>
            <a:r>
              <a:rPr lang="nb-NO" altLang="nb-NO" sz="4000" smtClean="0"/>
              <a:t>Vi samarbeider med andre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25" y="2205038"/>
            <a:ext cx="7747000" cy="4814887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nb-NO" b="1" dirty="0" smtClean="0"/>
          </a:p>
          <a:p>
            <a:pPr algn="l">
              <a:defRPr/>
            </a:pPr>
            <a:r>
              <a:rPr lang="nb-NO" b="1" dirty="0" smtClean="0"/>
              <a:t>Vi har et godt samarbeid med:</a:t>
            </a:r>
          </a:p>
          <a:p>
            <a:pPr lvl="1">
              <a:defRPr/>
            </a:pPr>
            <a:r>
              <a:rPr lang="nb-NO" b="1" dirty="0" smtClean="0"/>
              <a:t>Politiet</a:t>
            </a:r>
          </a:p>
          <a:p>
            <a:pPr lvl="2">
              <a:defRPr/>
            </a:pPr>
            <a:r>
              <a:rPr lang="nb-NO" b="1" dirty="0" smtClean="0"/>
              <a:t>Informasjon om hva politiet griper inn overfor</a:t>
            </a:r>
          </a:p>
          <a:p>
            <a:pPr lvl="2">
              <a:defRPr/>
            </a:pPr>
            <a:r>
              <a:rPr lang="nb-NO" b="1" dirty="0" smtClean="0"/>
              <a:t>Elevenes personlige sikkerhet</a:t>
            </a:r>
          </a:p>
          <a:p>
            <a:pPr lvl="1">
              <a:defRPr/>
            </a:pPr>
            <a:r>
              <a:rPr lang="nb-NO" b="1" dirty="0" smtClean="0"/>
              <a:t>Statens Vegvesen</a:t>
            </a:r>
          </a:p>
          <a:p>
            <a:pPr lvl="2">
              <a:defRPr/>
            </a:pPr>
            <a:r>
              <a:rPr lang="nb-NO" b="1" dirty="0" smtClean="0"/>
              <a:t>Informasjon om </a:t>
            </a:r>
            <a:r>
              <a:rPr lang="nb-NO" b="1" dirty="0" err="1" smtClean="0"/>
              <a:t>russebusser</a:t>
            </a:r>
            <a:r>
              <a:rPr lang="nb-NO" b="1" dirty="0" smtClean="0"/>
              <a:t> og russebiler</a:t>
            </a:r>
          </a:p>
          <a:p>
            <a:pPr lvl="2">
              <a:defRPr/>
            </a:pPr>
            <a:r>
              <a:rPr lang="nb-NO" b="1" dirty="0" smtClean="0"/>
              <a:t>Sikkerhet</a:t>
            </a:r>
          </a:p>
          <a:p>
            <a:pPr lvl="1">
              <a:defRPr/>
            </a:pPr>
            <a:r>
              <a:rPr lang="nb-NO" b="1" dirty="0" smtClean="0"/>
              <a:t>Helsetjenesten</a:t>
            </a:r>
          </a:p>
          <a:p>
            <a:pPr lvl="2">
              <a:defRPr/>
            </a:pPr>
            <a:r>
              <a:rPr lang="nb-NO" b="1" dirty="0" smtClean="0"/>
              <a:t>Forebygge sykdom og skader</a:t>
            </a:r>
          </a:p>
          <a:p>
            <a:pPr lvl="1">
              <a:defRPr/>
            </a:pPr>
            <a:endParaRPr lang="nb-NO" b="1" dirty="0" smtClean="0"/>
          </a:p>
          <a:p>
            <a:pPr marL="457200" lvl="1" indent="0">
              <a:buFontTx/>
              <a:buNone/>
              <a:defRPr/>
            </a:pPr>
            <a:endParaRPr lang="nb-NO" b="1" dirty="0" smtClean="0"/>
          </a:p>
        </p:txBody>
      </p:sp>
      <p:sp>
        <p:nvSpPr>
          <p:cNvPr id="16388" name="Ellipse 3"/>
          <p:cNvSpPr>
            <a:spLocks noChangeArrowheads="1"/>
          </p:cNvSpPr>
          <p:nvPr/>
        </p:nvSpPr>
        <p:spPr bwMode="auto">
          <a:xfrm>
            <a:off x="250825" y="6200775"/>
            <a:ext cx="217488" cy="2159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ct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76898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6425" y="1624013"/>
            <a:ext cx="8247063" cy="720725"/>
          </a:xfrm>
        </p:spPr>
        <p:txBody>
          <a:bodyPr/>
          <a:lstStyle/>
          <a:p>
            <a:pPr algn="ctr"/>
            <a:r>
              <a:rPr lang="nb-NO" altLang="nb-NO" sz="4000" smtClean="0"/>
              <a:t>Mange vil tjene penger på russen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5663" y="2349500"/>
            <a:ext cx="7747000" cy="4814888"/>
          </a:xfrm>
        </p:spPr>
        <p:txBody>
          <a:bodyPr/>
          <a:lstStyle/>
          <a:p>
            <a:pPr marL="0" indent="0" algn="l">
              <a:buFontTx/>
              <a:buNone/>
              <a:defRPr/>
            </a:pPr>
            <a:endParaRPr lang="nb-NO" b="1" dirty="0" smtClean="0"/>
          </a:p>
          <a:p>
            <a:pPr algn="l">
              <a:defRPr/>
            </a:pPr>
            <a:r>
              <a:rPr lang="nb-NO" b="1" dirty="0" smtClean="0"/>
              <a:t>Russetiden er kommersialisert</a:t>
            </a:r>
          </a:p>
          <a:p>
            <a:pPr algn="l">
              <a:defRPr/>
            </a:pPr>
            <a:r>
              <a:rPr lang="nb-NO" b="1" dirty="0" smtClean="0"/>
              <a:t>Det er mange aktører som vil tjene penger – og de bruker alle midler</a:t>
            </a:r>
          </a:p>
          <a:p>
            <a:pPr algn="l">
              <a:defRPr/>
            </a:pPr>
            <a:r>
              <a:rPr lang="nb-NO" b="1" dirty="0" smtClean="0"/>
              <a:t>Skolen tar ikke ansvar for de avtaler russestyret eller den enkelte russen gjør, f.eks.</a:t>
            </a:r>
          </a:p>
          <a:p>
            <a:pPr lvl="1">
              <a:defRPr/>
            </a:pPr>
            <a:r>
              <a:rPr lang="nb-NO" b="1" dirty="0" smtClean="0"/>
              <a:t>Innkjøp av </a:t>
            </a:r>
            <a:r>
              <a:rPr lang="nb-NO" b="1" dirty="0" err="1" smtClean="0"/>
              <a:t>russeeffekter</a:t>
            </a:r>
            <a:endParaRPr lang="nb-NO" b="1" dirty="0" smtClean="0"/>
          </a:p>
          <a:p>
            <a:pPr lvl="1">
              <a:defRPr/>
            </a:pPr>
            <a:r>
              <a:rPr lang="nb-NO" b="1" dirty="0" smtClean="0"/>
              <a:t>Avtaler om leie av lokaler</a:t>
            </a:r>
          </a:p>
          <a:p>
            <a:pPr algn="l">
              <a:defRPr/>
            </a:pPr>
            <a:r>
              <a:rPr lang="nb-NO" b="1" dirty="0" smtClean="0"/>
              <a:t>Skolen tillater ikke markedsføring av "</a:t>
            </a:r>
            <a:r>
              <a:rPr lang="nb-NO" b="1" dirty="0" err="1" smtClean="0"/>
              <a:t>russeprodukter</a:t>
            </a:r>
            <a:r>
              <a:rPr lang="nb-NO" b="1" dirty="0" smtClean="0"/>
              <a:t>" i skoletiden</a:t>
            </a:r>
          </a:p>
          <a:p>
            <a:pPr lvl="1">
              <a:defRPr/>
            </a:pPr>
            <a:endParaRPr lang="nb-NO" b="1" dirty="0" smtClean="0"/>
          </a:p>
          <a:p>
            <a:pPr marL="457200" lvl="1" indent="0">
              <a:buFontTx/>
              <a:buNone/>
              <a:defRPr/>
            </a:pPr>
            <a:endParaRPr lang="nb-NO" b="1" dirty="0" smtClean="0"/>
          </a:p>
        </p:txBody>
      </p:sp>
      <p:sp>
        <p:nvSpPr>
          <p:cNvPr id="17412" name="Ellipse 3"/>
          <p:cNvSpPr>
            <a:spLocks noChangeArrowheads="1"/>
          </p:cNvSpPr>
          <p:nvPr/>
        </p:nvSpPr>
        <p:spPr bwMode="auto">
          <a:xfrm>
            <a:off x="250825" y="6200775"/>
            <a:ext cx="217488" cy="2159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ct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27744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1650" y="1700213"/>
            <a:ext cx="8247063" cy="720725"/>
          </a:xfrm>
        </p:spPr>
        <p:txBody>
          <a:bodyPr/>
          <a:lstStyle/>
          <a:p>
            <a:pPr algn="ctr"/>
            <a:r>
              <a:rPr lang="nb-NO" altLang="nb-NO" sz="4000" smtClean="0"/>
              <a:t>Russestyre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0888" y="2176463"/>
            <a:ext cx="7747000" cy="4814887"/>
          </a:xfrm>
        </p:spPr>
        <p:txBody>
          <a:bodyPr/>
          <a:lstStyle/>
          <a:p>
            <a:pPr marL="0" indent="0" algn="l">
              <a:buFontTx/>
              <a:buNone/>
              <a:defRPr/>
            </a:pPr>
            <a:endParaRPr lang="nb-NO" b="1" dirty="0" smtClean="0"/>
          </a:p>
          <a:p>
            <a:pPr algn="l">
              <a:defRPr/>
            </a:pPr>
            <a:r>
              <a:rPr lang="nb-NO" b="1" dirty="0" smtClean="0"/>
              <a:t>Det er skolen som  bestemmer hvor mange som skal være i et russestyre og hvilke oppgaver den enkelte skal ha.</a:t>
            </a:r>
          </a:p>
          <a:p>
            <a:pPr algn="l">
              <a:defRPr/>
            </a:pPr>
            <a:endParaRPr lang="nb-NO" b="1" dirty="0"/>
          </a:p>
          <a:p>
            <a:pPr algn="l">
              <a:defRPr/>
            </a:pPr>
            <a:r>
              <a:rPr lang="nb-NO" b="1" dirty="0" smtClean="0"/>
              <a:t>Russestyrets oppgave er å sørge for at alle får en god og godt organisert russetid med gode arrangementer og godt samarbeid med skolen.</a:t>
            </a:r>
          </a:p>
          <a:p>
            <a:pPr marL="0" indent="0" algn="l">
              <a:buFontTx/>
              <a:buNone/>
              <a:defRPr/>
            </a:pPr>
            <a:endParaRPr lang="nb-NO" b="1" dirty="0" smtClean="0"/>
          </a:p>
          <a:p>
            <a:pPr lvl="1">
              <a:defRPr/>
            </a:pPr>
            <a:endParaRPr lang="nb-NO" b="1" dirty="0" smtClean="0"/>
          </a:p>
          <a:p>
            <a:pPr marL="457200" lvl="1" indent="0">
              <a:buFontTx/>
              <a:buNone/>
              <a:defRPr/>
            </a:pPr>
            <a:endParaRPr lang="nb-NO" b="1" dirty="0" smtClean="0"/>
          </a:p>
        </p:txBody>
      </p:sp>
      <p:sp>
        <p:nvSpPr>
          <p:cNvPr id="18436" name="Ellipse 3"/>
          <p:cNvSpPr>
            <a:spLocks noChangeArrowheads="1"/>
          </p:cNvSpPr>
          <p:nvPr/>
        </p:nvSpPr>
        <p:spPr bwMode="auto">
          <a:xfrm>
            <a:off x="250825" y="6200775"/>
            <a:ext cx="217488" cy="2159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ct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26440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1555750"/>
            <a:ext cx="8247063" cy="720725"/>
          </a:xfrm>
        </p:spPr>
        <p:txBody>
          <a:bodyPr/>
          <a:lstStyle/>
          <a:p>
            <a:pPr algn="ctr"/>
            <a:r>
              <a:rPr lang="nb-NO" altLang="nb-NO" sz="4000" smtClean="0"/>
              <a:t>OHG's russestyre 2018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138" y="2276475"/>
            <a:ext cx="7747000" cy="4814888"/>
          </a:xfrm>
        </p:spPr>
        <p:txBody>
          <a:bodyPr/>
          <a:lstStyle/>
          <a:p>
            <a:pPr algn="l">
              <a:defRPr/>
            </a:pPr>
            <a:r>
              <a:rPr lang="nb-NO" b="1" dirty="0" smtClean="0">
                <a:solidFill>
                  <a:srgbClr val="7030A0"/>
                </a:solidFill>
              </a:rPr>
              <a:t>Russepresident </a:t>
            </a:r>
            <a:r>
              <a:rPr lang="nb-NO" b="1" dirty="0" smtClean="0"/>
              <a:t>Skal </a:t>
            </a:r>
            <a:r>
              <a:rPr lang="nb-NO" b="1" dirty="0" smtClean="0"/>
              <a:t>lede arbeidet i russestyret, fordele arbeidsoppgaver, kontrollere at arbeidsoppgaver blir gjort, ha kontakt med rektor, </a:t>
            </a:r>
            <a:r>
              <a:rPr lang="nb-NO" b="1" dirty="0" smtClean="0"/>
              <a:t>økonomi</a:t>
            </a:r>
          </a:p>
          <a:p>
            <a:pPr marL="457200" lvl="1" indent="0">
              <a:buNone/>
              <a:defRPr/>
            </a:pPr>
            <a:endParaRPr lang="nb-NO" b="1" dirty="0" smtClean="0"/>
          </a:p>
          <a:p>
            <a:pPr algn="l">
              <a:defRPr/>
            </a:pPr>
            <a:r>
              <a:rPr lang="nb-NO" b="1" dirty="0" smtClean="0">
                <a:solidFill>
                  <a:srgbClr val="7030A0"/>
                </a:solidFill>
              </a:rPr>
              <a:t>Visepresident </a:t>
            </a:r>
            <a:r>
              <a:rPr lang="nb-NO" b="1" dirty="0" smtClean="0"/>
              <a:t>Skal </a:t>
            </a:r>
            <a:r>
              <a:rPr lang="nb-NO" b="1" dirty="0" smtClean="0"/>
              <a:t>kunne overta presidentens oppgaver og støtte ham, arrangementer</a:t>
            </a:r>
            <a:r>
              <a:rPr lang="nb-NO" b="1" dirty="0" smtClean="0"/>
              <a:t>.</a:t>
            </a:r>
          </a:p>
          <a:p>
            <a:pPr algn="l">
              <a:defRPr/>
            </a:pPr>
            <a:endParaRPr lang="nb-NO" b="1" dirty="0" smtClean="0"/>
          </a:p>
          <a:p>
            <a:pPr algn="l">
              <a:defRPr/>
            </a:pPr>
            <a:r>
              <a:rPr lang="nb-NO" b="1" dirty="0" smtClean="0">
                <a:solidFill>
                  <a:srgbClr val="7030A0"/>
                </a:solidFill>
              </a:rPr>
              <a:t>Informasjonssjef/PR </a:t>
            </a:r>
            <a:r>
              <a:rPr lang="nb-NO" b="1" dirty="0" smtClean="0"/>
              <a:t>Skriver </a:t>
            </a:r>
            <a:r>
              <a:rPr lang="nb-NO" b="1" dirty="0" smtClean="0"/>
              <a:t>referater fra russestyrets møter og holder orden i papirene, sørger for at informasjon kommer videre til russen fra russestyret på skolen og</a:t>
            </a:r>
          </a:p>
          <a:p>
            <a:pPr marL="457200" lvl="1" indent="0">
              <a:buFontTx/>
              <a:buNone/>
              <a:defRPr/>
            </a:pPr>
            <a:r>
              <a:rPr lang="nb-NO" b="1" dirty="0" smtClean="0"/>
              <a:t>    russen sentralt. </a:t>
            </a:r>
          </a:p>
          <a:p>
            <a:pPr marL="457200" lvl="1" indent="0">
              <a:buFontTx/>
              <a:buNone/>
              <a:defRPr/>
            </a:pPr>
            <a:endParaRPr lang="nb-NO" b="1" dirty="0" smtClean="0"/>
          </a:p>
        </p:txBody>
      </p:sp>
      <p:sp>
        <p:nvSpPr>
          <p:cNvPr id="19460" name="Ellipse 3"/>
          <p:cNvSpPr>
            <a:spLocks noChangeArrowheads="1"/>
          </p:cNvSpPr>
          <p:nvPr/>
        </p:nvSpPr>
        <p:spPr bwMode="auto">
          <a:xfrm>
            <a:off x="250825" y="6200775"/>
            <a:ext cx="217488" cy="2159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ct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24205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2205038"/>
            <a:ext cx="7747000" cy="4814887"/>
          </a:xfrm>
        </p:spPr>
        <p:txBody>
          <a:bodyPr/>
          <a:lstStyle/>
          <a:p>
            <a:pPr marL="0" indent="0" algn="l">
              <a:buFontTx/>
              <a:buNone/>
              <a:defRPr/>
            </a:pPr>
            <a:endParaRPr lang="nb-NO" b="1" dirty="0" smtClean="0"/>
          </a:p>
          <a:p>
            <a:pPr algn="l">
              <a:defRPr/>
            </a:pPr>
            <a:r>
              <a:rPr lang="nb-NO" b="1" dirty="0" smtClean="0">
                <a:solidFill>
                  <a:srgbClr val="7030A0"/>
                </a:solidFill>
              </a:rPr>
              <a:t>Sikkerhetssjef</a:t>
            </a:r>
            <a:endParaRPr lang="nb-NO" b="1" dirty="0">
              <a:solidFill>
                <a:srgbClr val="7030A0"/>
              </a:solidFill>
            </a:endParaRPr>
          </a:p>
          <a:p>
            <a:pPr lvl="1">
              <a:defRPr/>
            </a:pPr>
            <a:r>
              <a:rPr lang="nb-NO" b="1" dirty="0"/>
              <a:t>Er ansvarlig for sikkerheten på russens arrangementer og er den skolens ledelse snakker med </a:t>
            </a:r>
            <a:r>
              <a:rPr lang="nb-NO" b="1" dirty="0" smtClean="0"/>
              <a:t>hvis </a:t>
            </a:r>
            <a:r>
              <a:rPr lang="nb-NO" b="1" dirty="0"/>
              <a:t>det er problemer med russens atferd på skolen</a:t>
            </a:r>
          </a:p>
          <a:p>
            <a:pPr lvl="2">
              <a:defRPr/>
            </a:pPr>
            <a:r>
              <a:rPr lang="nb-NO" b="1" dirty="0" smtClean="0">
                <a:solidFill>
                  <a:srgbClr val="7030A0"/>
                </a:solidFill>
              </a:rPr>
              <a:t>Prevensjonsansvarlig </a:t>
            </a:r>
          </a:p>
          <a:p>
            <a:pPr marL="457200" lvl="1" indent="0">
              <a:buFontTx/>
              <a:buNone/>
              <a:defRPr/>
            </a:pPr>
            <a:endParaRPr lang="nb-NO" b="1" dirty="0" smtClean="0"/>
          </a:p>
        </p:txBody>
      </p:sp>
      <p:sp>
        <p:nvSpPr>
          <p:cNvPr id="20483" name="Ellipse 3"/>
          <p:cNvSpPr>
            <a:spLocks noChangeArrowheads="1"/>
          </p:cNvSpPr>
          <p:nvPr/>
        </p:nvSpPr>
        <p:spPr bwMode="auto">
          <a:xfrm>
            <a:off x="250825" y="6200775"/>
            <a:ext cx="217488" cy="2159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ct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endParaRPr lang="nb-NO" altLang="nb-NO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11188" y="1484313"/>
            <a:ext cx="8247062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6" tIns="45698" rIns="91396" bIns="45698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nb-NO" altLang="nb-NO" sz="4000" kern="0" dirty="0" err="1" smtClean="0"/>
              <a:t>OHG's</a:t>
            </a:r>
            <a:r>
              <a:rPr lang="nb-NO" altLang="nb-NO" sz="4000" kern="0" dirty="0" smtClean="0"/>
              <a:t> russestyre 2018</a:t>
            </a:r>
          </a:p>
        </p:txBody>
      </p:sp>
    </p:spTree>
    <p:extLst>
      <p:ext uri="{BB962C8B-B14F-4D97-AF65-F5344CB8AC3E}">
        <p14:creationId xmlns:p14="http://schemas.microsoft.com/office/powerpoint/2010/main" val="248292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tel 1"/>
          <p:cNvSpPr>
            <a:spLocks noGrp="1"/>
          </p:cNvSpPr>
          <p:nvPr>
            <p:ph type="title"/>
          </p:nvPr>
        </p:nvSpPr>
        <p:spPr>
          <a:xfrm>
            <a:off x="954088" y="1649413"/>
            <a:ext cx="7747000" cy="520700"/>
          </a:xfrm>
        </p:spPr>
        <p:txBody>
          <a:bodyPr/>
          <a:lstStyle/>
          <a:p>
            <a:r>
              <a:rPr lang="nb-NO" altLang="nb-NO" b="1" smtClean="0"/>
              <a:t>Osloskolens russereglement</a:t>
            </a:r>
          </a:p>
        </p:txBody>
      </p:sp>
      <p:sp>
        <p:nvSpPr>
          <p:cNvPr id="21507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nb-NO" altLang="nb-NO" sz="2200" smtClean="0"/>
              <a:t>Alle russeaktiviteter på skolen skal ha en positiv vinkling og godkjennes av skolens ledelse (innebandykamp?)</a:t>
            </a:r>
          </a:p>
          <a:p>
            <a:pPr algn="l"/>
            <a:r>
              <a:rPr lang="nb-NO" altLang="nb-NO" sz="2200" smtClean="0"/>
              <a:t>”Terrordager” og liknende er totalt forbudt.</a:t>
            </a:r>
          </a:p>
          <a:p>
            <a:pPr algn="l"/>
            <a:r>
              <a:rPr lang="nb-NO" altLang="nb-NO" sz="2200" smtClean="0"/>
              <a:t>Russebiler og russebusser er forbudt på skolens område. Det gis ingen dispensasjon til russebilkåring eller liknende.</a:t>
            </a:r>
          </a:p>
          <a:p>
            <a:pPr algn="l"/>
            <a:r>
              <a:rPr lang="nb-NO" altLang="nb-NO" sz="2200" smtClean="0"/>
              <a:t>Besøk av russ fra andre skoler skal ikke forekomme. Brudd vil umiddelbart rapporteres mellom skolene og følges opp.</a:t>
            </a:r>
          </a:p>
          <a:p>
            <a:pPr algn="l"/>
            <a:r>
              <a:rPr lang="nb-NO" altLang="nb-NO" sz="2200" smtClean="0"/>
              <a:t>Ingen overnatting på skolens område.</a:t>
            </a:r>
          </a:p>
        </p:txBody>
      </p:sp>
      <p:sp>
        <p:nvSpPr>
          <p:cNvPr id="21508" name="Plassholder for bunntekst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ct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nb-NO" sz="900" smtClean="0"/>
              <a:t>Orientering til russen 2017</a:t>
            </a:r>
          </a:p>
        </p:txBody>
      </p:sp>
    </p:spTree>
    <p:extLst>
      <p:ext uri="{BB962C8B-B14F-4D97-AF65-F5344CB8AC3E}">
        <p14:creationId xmlns:p14="http://schemas.microsoft.com/office/powerpoint/2010/main" val="216070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7888"/>
            <a:ext cx="9144000" cy="512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lipse 6"/>
          <p:cNvSpPr/>
          <p:nvPr/>
        </p:nvSpPr>
        <p:spPr>
          <a:xfrm>
            <a:off x="2555875" y="1341438"/>
            <a:ext cx="3960813" cy="30956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24580" name="Tittel 1"/>
          <p:cNvSpPr txBox="1">
            <a:spLocks/>
          </p:cNvSpPr>
          <p:nvPr/>
        </p:nvSpPr>
        <p:spPr bwMode="auto">
          <a:xfrm>
            <a:off x="2916238" y="2349500"/>
            <a:ext cx="3022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algn="ctr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nb-NO" altLang="nb-NO" sz="3600">
                <a:solidFill>
                  <a:schemeClr val="bg1"/>
                </a:solidFill>
              </a:rPr>
              <a:t>Et godt omdømme bygges opp i millimeter, men rives ned i meter</a:t>
            </a:r>
          </a:p>
        </p:txBody>
      </p:sp>
    </p:spTree>
    <p:extLst>
      <p:ext uri="{BB962C8B-B14F-4D97-AF65-F5344CB8AC3E}">
        <p14:creationId xmlns:p14="http://schemas.microsoft.com/office/powerpoint/2010/main" val="12152231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Eksamensdatoer - starttidspunkt</a:t>
            </a:r>
            <a:endParaRPr lang="nb-NO" b="1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Foreldremøte Vg3</a:t>
            </a:r>
            <a:endParaRPr lang="en-US"/>
          </a:p>
        </p:txBody>
      </p:sp>
      <p:sp>
        <p:nvSpPr>
          <p:cNvPr id="5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b-NO" dirty="0"/>
          </a:p>
          <a:p>
            <a:pPr algn="l">
              <a:lnSpc>
                <a:spcPct val="150000"/>
              </a:lnSpc>
            </a:pPr>
            <a:r>
              <a:rPr lang="nb-NO" dirty="0" smtClean="0"/>
              <a:t>Skriftlig eksamensperiode: 22.5 - 30.5.</a:t>
            </a:r>
          </a:p>
          <a:p>
            <a:pPr algn="l">
              <a:lnSpc>
                <a:spcPct val="150000"/>
              </a:lnSpc>
            </a:pPr>
            <a:r>
              <a:rPr lang="nb-NO" dirty="0" smtClean="0"/>
              <a:t>Skriftlig eksamen starter kl 0900, </a:t>
            </a:r>
            <a:r>
              <a:rPr lang="nb-NO" dirty="0" smtClean="0">
                <a:solidFill>
                  <a:srgbClr val="FF0000"/>
                </a:solidFill>
              </a:rPr>
              <a:t>seneste frammøte kl. 0845</a:t>
            </a:r>
          </a:p>
          <a:p>
            <a:pPr algn="l">
              <a:lnSpc>
                <a:spcPct val="150000"/>
              </a:lnSpc>
            </a:pPr>
            <a:r>
              <a:rPr lang="nb-NO" dirty="0" smtClean="0"/>
              <a:t>Melding om muntlig eksamen: 5.6 kl. 0900 eller 12.6 kl. 0900 eller 15.6 kl. 0900 (for elever som leser fag fra Vg1/Vg2)</a:t>
            </a:r>
          </a:p>
          <a:p>
            <a:pPr algn="l">
              <a:lnSpc>
                <a:spcPct val="150000"/>
              </a:lnSpc>
            </a:pPr>
            <a:r>
              <a:rPr lang="nb-NO" dirty="0" smtClean="0"/>
              <a:t>Muntlig eksamen: 7.6, 14.6</a:t>
            </a:r>
            <a:r>
              <a:rPr lang="nb-NO" dirty="0"/>
              <a:t> </a:t>
            </a:r>
            <a:r>
              <a:rPr lang="nb-NO" dirty="0" smtClean="0"/>
              <a:t>eller 19.6</a:t>
            </a:r>
          </a:p>
          <a:p>
            <a:pPr algn="l">
              <a:lnSpc>
                <a:spcPct val="150000"/>
              </a:lnSpc>
            </a:pPr>
            <a:r>
              <a:rPr lang="nb-NO" dirty="0" smtClean="0"/>
              <a:t>Muntlig eksamen starter kl. 0900 eller etter avtale med faglærer</a:t>
            </a:r>
          </a:p>
          <a:p>
            <a:endParaRPr lang="nb-NO" dirty="0" smtClean="0"/>
          </a:p>
          <a:p>
            <a:endParaRPr lang="nb-NO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 txBox="1">
            <a:spLocks/>
          </p:cNvSpPr>
          <p:nvPr/>
        </p:nvSpPr>
        <p:spPr>
          <a:xfrm>
            <a:off x="1485900" y="1063625"/>
            <a:ext cx="6172200" cy="85725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nb-NO" sz="3300" dirty="0"/>
              <a:t>Hvem forteller historien </a:t>
            </a:r>
          </a:p>
          <a:p>
            <a:pPr>
              <a:defRPr/>
            </a:pPr>
            <a:r>
              <a:rPr lang="nb-NO" sz="3300" dirty="0"/>
              <a:t>om skolen din?</a:t>
            </a:r>
          </a:p>
        </p:txBody>
      </p:sp>
      <p:sp>
        <p:nvSpPr>
          <p:cNvPr id="5" name="Ellipse 4"/>
          <p:cNvSpPr/>
          <p:nvPr/>
        </p:nvSpPr>
        <p:spPr>
          <a:xfrm>
            <a:off x="1074738" y="3462338"/>
            <a:ext cx="485775" cy="48577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tIns="0" rIns="27000" bIns="0" anchor="ctr"/>
          <a:lstStyle/>
          <a:p>
            <a:pPr algn="ctr">
              <a:defRPr/>
            </a:pPr>
            <a:r>
              <a:rPr lang="nb-NO" sz="825" dirty="0">
                <a:solidFill>
                  <a:schemeClr val="tx2"/>
                </a:solidFill>
              </a:rPr>
              <a:t>UDA</a:t>
            </a:r>
          </a:p>
        </p:txBody>
      </p:sp>
      <p:sp>
        <p:nvSpPr>
          <p:cNvPr id="6" name="Ellipse 5"/>
          <p:cNvSpPr/>
          <p:nvPr/>
        </p:nvSpPr>
        <p:spPr>
          <a:xfrm>
            <a:off x="1735138" y="3365500"/>
            <a:ext cx="757237" cy="67945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nb-NO" sz="1050" dirty="0">
                <a:solidFill>
                  <a:schemeClr val="tx2"/>
                </a:solidFill>
              </a:rPr>
              <a:t>Rektor</a:t>
            </a:r>
          </a:p>
        </p:txBody>
      </p:sp>
      <p:sp>
        <p:nvSpPr>
          <p:cNvPr id="7" name="Ellipse 6"/>
          <p:cNvSpPr/>
          <p:nvPr/>
        </p:nvSpPr>
        <p:spPr>
          <a:xfrm>
            <a:off x="4532313" y="2587625"/>
            <a:ext cx="1889125" cy="20066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sz="1350" dirty="0">
                <a:solidFill>
                  <a:schemeClr val="tx2"/>
                </a:solidFill>
              </a:rPr>
              <a:t>Egne elever</a:t>
            </a:r>
          </a:p>
        </p:txBody>
      </p:sp>
      <p:sp>
        <p:nvSpPr>
          <p:cNvPr id="8" name="Ellipse 7"/>
          <p:cNvSpPr/>
          <p:nvPr/>
        </p:nvSpPr>
        <p:spPr>
          <a:xfrm>
            <a:off x="2884488" y="3076575"/>
            <a:ext cx="1376362" cy="13350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b-NO" sz="1350" dirty="0">
                <a:solidFill>
                  <a:schemeClr val="tx2"/>
                </a:solidFill>
              </a:rPr>
              <a:t>Lærere</a:t>
            </a:r>
          </a:p>
        </p:txBody>
      </p:sp>
      <p:sp>
        <p:nvSpPr>
          <p:cNvPr id="9" name="Ellipse 8"/>
          <p:cNvSpPr/>
          <p:nvPr/>
        </p:nvSpPr>
        <p:spPr>
          <a:xfrm>
            <a:off x="481013" y="3590925"/>
            <a:ext cx="323850" cy="32385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7000" rIns="0" bIns="27000" anchor="ctr"/>
          <a:lstStyle/>
          <a:p>
            <a:pPr algn="ctr">
              <a:defRPr/>
            </a:pPr>
            <a:r>
              <a:rPr lang="nb-NO" sz="788" dirty="0">
                <a:solidFill>
                  <a:schemeClr val="accent5">
                    <a:lumMod val="50000"/>
                  </a:schemeClr>
                </a:solidFill>
              </a:rPr>
              <a:t>By-råd</a:t>
            </a:r>
          </a:p>
        </p:txBody>
      </p:sp>
      <p:sp>
        <p:nvSpPr>
          <p:cNvPr id="14" name="Ellipse 13"/>
          <p:cNvSpPr/>
          <p:nvPr/>
        </p:nvSpPr>
        <p:spPr>
          <a:xfrm>
            <a:off x="5724525" y="1628775"/>
            <a:ext cx="2667000" cy="2509838"/>
          </a:xfrm>
          <a:prstGeom prst="ellipse">
            <a:avLst/>
          </a:prstGeom>
          <a:solidFill>
            <a:schemeClr val="tx2">
              <a:lumMod val="40000"/>
              <a:lumOff val="60000"/>
              <a:alpha val="46000"/>
            </a:schemeClr>
          </a:solidFill>
          <a:ln>
            <a:solidFill>
              <a:schemeClr val="accent1">
                <a:shade val="50000"/>
                <a:alpha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nb-NO" sz="1050" dirty="0">
                <a:solidFill>
                  <a:schemeClr val="tx2"/>
                </a:solidFill>
              </a:rPr>
              <a:t>Foresatte</a:t>
            </a:r>
          </a:p>
        </p:txBody>
      </p:sp>
      <p:sp>
        <p:nvSpPr>
          <p:cNvPr id="19" name="Ellipse 18"/>
          <p:cNvSpPr/>
          <p:nvPr/>
        </p:nvSpPr>
        <p:spPr>
          <a:xfrm>
            <a:off x="5708650" y="3365500"/>
            <a:ext cx="2668588" cy="2509838"/>
          </a:xfrm>
          <a:prstGeom prst="ellipse">
            <a:avLst/>
          </a:prstGeom>
          <a:solidFill>
            <a:schemeClr val="accent2">
              <a:lumMod val="40000"/>
              <a:lumOff val="60000"/>
              <a:alpha val="46000"/>
            </a:schemeClr>
          </a:solidFill>
          <a:ln>
            <a:solidFill>
              <a:schemeClr val="accent1">
                <a:shade val="50000"/>
                <a:alpha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nb-NO" sz="1050" dirty="0">
                <a:solidFill>
                  <a:schemeClr val="tx2"/>
                </a:solidFill>
              </a:rPr>
              <a:t>Andre skolers elever</a:t>
            </a:r>
          </a:p>
        </p:txBody>
      </p:sp>
    </p:spTree>
    <p:extLst>
      <p:ext uri="{BB962C8B-B14F-4D97-AF65-F5344CB8AC3E}">
        <p14:creationId xmlns:p14="http://schemas.microsoft.com/office/powerpoint/2010/main" val="12682592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11188" y="1484313"/>
            <a:ext cx="8247062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6" tIns="45698" rIns="91396" bIns="45698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nb-NO" altLang="nb-NO" sz="4000" kern="0" dirty="0" smtClean="0"/>
              <a:t>Høytidelig </a:t>
            </a:r>
            <a:r>
              <a:rPr lang="nb-NO" altLang="nb-NO" sz="4000" kern="0" dirty="0" smtClean="0"/>
              <a:t>avslutning </a:t>
            </a:r>
          </a:p>
          <a:p>
            <a:pPr algn="ctr">
              <a:defRPr/>
            </a:pPr>
            <a:r>
              <a:rPr lang="nb-NO" altLang="nb-NO" sz="4000" kern="0" dirty="0" smtClean="0"/>
              <a:t>19.juni </a:t>
            </a:r>
            <a:r>
              <a:rPr lang="nb-NO" altLang="nb-NO" sz="4000" kern="0" dirty="0" smtClean="0"/>
              <a:t>kl. </a:t>
            </a:r>
            <a:r>
              <a:rPr lang="nb-NO" altLang="nb-NO" sz="4000" kern="0" dirty="0" smtClean="0"/>
              <a:t>1800 - velkommen! </a:t>
            </a:r>
            <a:endParaRPr lang="nb-NO" altLang="nb-NO" sz="4000" kern="0" dirty="0" smtClean="0"/>
          </a:p>
        </p:txBody>
      </p:sp>
      <p:pic>
        <p:nvPicPr>
          <p:cNvPr id="26627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2" t="45799" r="48819" b="6950"/>
          <a:stretch>
            <a:fillRect/>
          </a:stretch>
        </p:blipFill>
        <p:spPr bwMode="auto">
          <a:xfrm>
            <a:off x="2867819" y="2924944"/>
            <a:ext cx="3733800" cy="357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99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Gjennomføring av skriftlig eksamen</a:t>
            </a:r>
            <a:endParaRPr lang="nb-NO" b="1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Foreldremøte Vg3</a:t>
            </a:r>
            <a:endParaRPr lang="en-US"/>
          </a:p>
        </p:txBody>
      </p:sp>
      <p:sp>
        <p:nvSpPr>
          <p:cNvPr id="5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nb-NO" dirty="0">
                <a:solidFill>
                  <a:srgbClr val="FF0000"/>
                </a:solidFill>
              </a:rPr>
              <a:t>Hjelpemidler: Alle, unntatt kommunikasjon. Hvilke nettsider som er åpne, vil framkomme på en liste. I år vil noen fag ha </a:t>
            </a:r>
            <a:r>
              <a:rPr lang="nb-NO" dirty="0" err="1">
                <a:solidFill>
                  <a:srgbClr val="FF0000"/>
                </a:solidFill>
              </a:rPr>
              <a:t>Internet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 smtClean="0">
                <a:solidFill>
                  <a:srgbClr val="FF0000"/>
                </a:solidFill>
              </a:rPr>
              <a:t>åpent.</a:t>
            </a:r>
            <a:endParaRPr lang="nb-NO" dirty="0">
              <a:solidFill>
                <a:srgbClr val="FF0000"/>
              </a:solidFill>
            </a:endParaRPr>
          </a:p>
          <a:p>
            <a:pPr algn="l"/>
            <a:r>
              <a:rPr lang="nb-NO" dirty="0"/>
              <a:t>Ved eksamen i realfag og samfunnsøkonomi  2: Disse er todelt, del 1 uten hjelpemidler, del 2 med alle hjelpemidler. </a:t>
            </a:r>
            <a:endParaRPr lang="nb-NO" dirty="0" smtClean="0"/>
          </a:p>
          <a:p>
            <a:pPr algn="l"/>
            <a:r>
              <a:rPr lang="nb-NO" dirty="0"/>
              <a:t>Eksamen i de fleste fag besvares på PC. Alle fag leveres elektronisk i PGS, i realfag </a:t>
            </a:r>
            <a:r>
              <a:rPr lang="nb-NO" dirty="0" smtClean="0"/>
              <a:t>og </a:t>
            </a:r>
            <a:r>
              <a:rPr lang="nb-NO" dirty="0" err="1" smtClean="0"/>
              <a:t>samfinnsøkonomi</a:t>
            </a:r>
            <a:r>
              <a:rPr lang="nb-NO" dirty="0" smtClean="0"/>
              <a:t> 2 leveres </a:t>
            </a:r>
            <a:r>
              <a:rPr lang="nb-NO" dirty="0"/>
              <a:t>del 1 på papir og skannes av skolen. Del 2 leveres som ett dokument direkte i </a:t>
            </a:r>
            <a:r>
              <a:rPr lang="nb-NO" dirty="0" smtClean="0"/>
              <a:t>PGS</a:t>
            </a:r>
          </a:p>
          <a:p>
            <a:pPr algn="l"/>
            <a:r>
              <a:rPr lang="nb-NO" dirty="0" smtClean="0"/>
              <a:t>Noen fag har 1 dag forberedelse, se eksamensplanen for hvilke.</a:t>
            </a:r>
          </a:p>
          <a:p>
            <a:pPr algn="l"/>
            <a:r>
              <a:rPr lang="nb-NO" dirty="0" smtClean="0"/>
              <a:t>Elevene skal da hente </a:t>
            </a:r>
            <a:r>
              <a:rPr lang="nb-NO" dirty="0" err="1" smtClean="0"/>
              <a:t>forberedelsesdelen</a:t>
            </a:r>
            <a:r>
              <a:rPr lang="nb-NO" dirty="0" smtClean="0"/>
              <a:t> kl. 0900 på kontoret (24 timer før eksamen) i papirform.</a:t>
            </a:r>
          </a:p>
          <a:p>
            <a:pPr algn="l"/>
            <a:endParaRPr lang="nb-NO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l"/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Gjennomføring av skriftlig eksamen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nb-NO" dirty="0">
                <a:solidFill>
                  <a:srgbClr val="FF0000"/>
                </a:solidFill>
              </a:rPr>
              <a:t>Elevene er orientert om temaene "fusk og plagiat</a:t>
            </a:r>
            <a:r>
              <a:rPr lang="nb-NO" dirty="0" smtClean="0">
                <a:solidFill>
                  <a:srgbClr val="FF0000"/>
                </a:solidFill>
              </a:rPr>
              <a:t>". </a:t>
            </a:r>
            <a:endParaRPr lang="nb-NO" dirty="0">
              <a:solidFill>
                <a:srgbClr val="FF0000"/>
              </a:solidFill>
            </a:endParaRPr>
          </a:p>
          <a:p>
            <a:pPr algn="l"/>
            <a:r>
              <a:rPr lang="nb-NO" dirty="0">
                <a:solidFill>
                  <a:srgbClr val="FF0000"/>
                </a:solidFill>
              </a:rPr>
              <a:t>Er din PC i orden? Sørg for at den har vært i bruk </a:t>
            </a:r>
            <a:r>
              <a:rPr lang="nb-NO" dirty="0" smtClean="0">
                <a:solidFill>
                  <a:srgbClr val="FF0000"/>
                </a:solidFill>
              </a:rPr>
              <a:t>på skolen i </a:t>
            </a:r>
            <a:r>
              <a:rPr lang="nb-NO" dirty="0">
                <a:solidFill>
                  <a:srgbClr val="FF0000"/>
                </a:solidFill>
              </a:rPr>
              <a:t>det siste!</a:t>
            </a:r>
          </a:p>
          <a:p>
            <a:pPr algn="l"/>
            <a:r>
              <a:rPr lang="nb-NO" dirty="0">
                <a:solidFill>
                  <a:srgbClr val="FF0000"/>
                </a:solidFill>
              </a:rPr>
              <a:t>Kun skole PC er tillatt!</a:t>
            </a:r>
          </a:p>
          <a:p>
            <a:pPr algn="l"/>
            <a:r>
              <a:rPr lang="nb-NO" dirty="0"/>
              <a:t>Pålogging PC: Elevene benytter vanlig prosedyre.</a:t>
            </a:r>
          </a:p>
          <a:p>
            <a:pPr algn="l"/>
            <a:r>
              <a:rPr lang="nb-NO" dirty="0"/>
              <a:t>Pålogging til </a:t>
            </a:r>
            <a:r>
              <a:rPr lang="nb-NO" dirty="0" smtClean="0"/>
              <a:t>PGS </a:t>
            </a:r>
            <a:r>
              <a:rPr lang="nb-NO" dirty="0"/>
              <a:t>for levering: </a:t>
            </a:r>
            <a:r>
              <a:rPr lang="nb-NO" b="1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/>
              </a:rPr>
              <a:t>https://</a:t>
            </a:r>
            <a:r>
              <a:rPr lang="nb-NO" b="1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2"/>
              </a:rPr>
              <a:t>pgsa.udir.no</a:t>
            </a:r>
            <a:r>
              <a:rPr lang="nb-NO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nb-NO" dirty="0" smtClean="0"/>
              <a:t>med brukernavn og passord</a:t>
            </a:r>
            <a:endParaRPr lang="nb-NO" dirty="0"/>
          </a:p>
          <a:p>
            <a:pPr algn="l"/>
            <a:r>
              <a:rPr lang="nb-NO" dirty="0"/>
              <a:t>Elevene har </a:t>
            </a:r>
            <a:r>
              <a:rPr lang="nb-NO" dirty="0" smtClean="0"/>
              <a:t>tilgang på  ”Brukerveiledning for kandidat” og blir orientert om hvordan PGS fungerer</a:t>
            </a:r>
          </a:p>
          <a:p>
            <a:pPr algn="l"/>
            <a:r>
              <a:rPr lang="nb-NO" dirty="0" smtClean="0">
                <a:solidFill>
                  <a:srgbClr val="FF0000"/>
                </a:solidFill>
              </a:rPr>
              <a:t>PGS fungerer bra, alle elever får levert sin besvarelse, men pass på at riktig fil leveres, at ikke oppgaven leveres og at det ikke leveres en tom fil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Foreldremøte Vg3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677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Gjennomføring av muntlig eksamen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48 timer før eksamen får elevene vite hvilket fag de skal opp i</a:t>
            </a:r>
          </a:p>
          <a:p>
            <a:r>
              <a:rPr lang="nb-NO" dirty="0" smtClean="0"/>
              <a:t>24 timer før eksamen får elevene trekke et tema/oppgave som skal være grunnlaget for en presentasjon til eksamen</a:t>
            </a:r>
          </a:p>
          <a:p>
            <a:r>
              <a:rPr lang="nb-NO" dirty="0" smtClean="0"/>
              <a:t>På eksamensdagen får elevene inntil 10 min. til en presentasjonen </a:t>
            </a:r>
          </a:p>
          <a:p>
            <a:r>
              <a:rPr lang="nb-NO" dirty="0" smtClean="0"/>
              <a:t>Deretter starter eksaminasjonen som vil handle om presentasjonen og andre læreplanmål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Foreldremøte Vg3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44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Sykdom under eksamen, ikke bestått</a:t>
            </a:r>
            <a:endParaRPr lang="nb-NO" b="1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Foreldremøte Vg3</a:t>
            </a:r>
            <a:endParaRPr lang="en-US"/>
          </a:p>
        </p:txBody>
      </p:sp>
      <p:sp>
        <p:nvSpPr>
          <p:cNvPr id="5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b-NO" dirty="0"/>
          </a:p>
          <a:p>
            <a:pPr algn="l"/>
            <a:r>
              <a:rPr lang="nb-NO" dirty="0" smtClean="0">
                <a:solidFill>
                  <a:srgbClr val="FF0000"/>
                </a:solidFill>
              </a:rPr>
              <a:t>Utsatt prøve, (krever legeattest for sykdom) oppmelding til skolens kontor innen 9.9.18, eksamen i november/desember, nytt trekk i forhold til vårens eksamensfag. Legeattest må leveres snarest mulig etter eksamensdagen.</a:t>
            </a:r>
          </a:p>
          <a:p>
            <a:pPr algn="l"/>
            <a:endParaRPr lang="nb-NO" dirty="0" smtClean="0"/>
          </a:p>
          <a:p>
            <a:pPr algn="l"/>
            <a:r>
              <a:rPr lang="nb-NO" dirty="0" smtClean="0"/>
              <a:t>Ny og særskilt prøve (ikke bestått), oppmelding til skolens kontor innen 9.9.18</a:t>
            </a:r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de_skoler">
  <a:themeElements>
    <a:clrScheme name="">
      <a:dk1>
        <a:srgbClr val="000000"/>
      </a:dk1>
      <a:lt1>
        <a:srgbClr val="FFFFFF"/>
      </a:lt1>
      <a:dk2>
        <a:srgbClr val="000000"/>
      </a:dk2>
      <a:lt2>
        <a:srgbClr val="C5C5BA"/>
      </a:lt2>
      <a:accent1>
        <a:srgbClr val="00338C"/>
      </a:accent1>
      <a:accent2>
        <a:srgbClr val="00338C"/>
      </a:accent2>
      <a:accent3>
        <a:srgbClr val="FFFFFF"/>
      </a:accent3>
      <a:accent4>
        <a:srgbClr val="000000"/>
      </a:accent4>
      <a:accent5>
        <a:srgbClr val="AAADC5"/>
      </a:accent5>
      <a:accent6>
        <a:srgbClr val="002D7E"/>
      </a:accent6>
      <a:hlink>
        <a:srgbClr val="CCCCFF"/>
      </a:hlink>
      <a:folHlink>
        <a:srgbClr val="B2B2B2"/>
      </a:folHlink>
    </a:clrScheme>
    <a:fontScheme name="Ude_skol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de_skol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de_skol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de_skol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de_skol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de_skol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de_skol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de_skol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Mal</Template>
  <TotalTime>1608</TotalTime>
  <Words>2163</Words>
  <Application>Microsoft Office PowerPoint</Application>
  <PresentationFormat>Skjermfremvisning (4:3)</PresentationFormat>
  <Paragraphs>357</Paragraphs>
  <Slides>51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51</vt:i4>
      </vt:variant>
    </vt:vector>
  </HeadingPairs>
  <TitlesOfParts>
    <vt:vector size="57" baseType="lpstr">
      <vt:lpstr>Arial</vt:lpstr>
      <vt:lpstr>Calibri</vt:lpstr>
      <vt:lpstr>Times</vt:lpstr>
      <vt:lpstr>Times New Roman</vt:lpstr>
      <vt:lpstr>Wingdings</vt:lpstr>
      <vt:lpstr>Ude_skoler</vt:lpstr>
      <vt:lpstr> </vt:lpstr>
      <vt:lpstr>PowerPoint-presentasjon</vt:lpstr>
      <vt:lpstr>Når eleven fyller 18 år..</vt:lpstr>
      <vt:lpstr>Eksamen ved avdelingsleder Bjørn Smedsrud</vt:lpstr>
      <vt:lpstr>Eksamensdatoer - starttidspunkt</vt:lpstr>
      <vt:lpstr>Gjennomføring av skriftlig eksamen</vt:lpstr>
      <vt:lpstr>Gjennomføring av skriftlig eksamen</vt:lpstr>
      <vt:lpstr>Gjennomføring av muntlig eksamen</vt:lpstr>
      <vt:lpstr>Sykdom under eksamen, ikke bestått</vt:lpstr>
      <vt:lpstr>Klage på sensur</vt:lpstr>
      <vt:lpstr>Privatisteksamen </vt:lpstr>
      <vt:lpstr>Heldagsprøvene 12.4 – 27.4.17</vt:lpstr>
      <vt:lpstr>Vitnemål ved studieleder Tor Sverre Engen</vt:lpstr>
      <vt:lpstr>Kompetansebevis</vt:lpstr>
      <vt:lpstr>Krav til vitnemål, ordinært løp studiespesialisering</vt:lpstr>
      <vt:lpstr>Førstegangsvitnemål</vt:lpstr>
      <vt:lpstr>Førstegangsvitnemål – særskilte tilfeller</vt:lpstr>
      <vt:lpstr>Fravær</vt:lpstr>
      <vt:lpstr>Fravær, 10%-regelen</vt:lpstr>
      <vt:lpstr>Vurdering i orden og oppførsel</vt:lpstr>
      <vt:lpstr>Vurdering i orden</vt:lpstr>
      <vt:lpstr>Vurdering i oppførsel</vt:lpstr>
      <vt:lpstr>Innsending av vitnemål til NVB</vt:lpstr>
      <vt:lpstr>Karriereveiledning i Vg3 ved rådgiver Olav Birkeland</vt:lpstr>
      <vt:lpstr>Karriereveiledning i Vg3 (fortsetter)</vt:lpstr>
      <vt:lpstr>Karriereveiledningsplan Vg3 ST  </vt:lpstr>
      <vt:lpstr>Mange alternativ etter vgs</vt:lpstr>
      <vt:lpstr>Studier i Norge</vt:lpstr>
      <vt:lpstr>Studier i utlandet</vt:lpstr>
      <vt:lpstr>Folkehøyskole</vt:lpstr>
      <vt:lpstr>Forsvaret</vt:lpstr>
      <vt:lpstr>Jobb / ta opp fag / reise</vt:lpstr>
      <vt:lpstr>Gode nettsteder</vt:lpstr>
      <vt:lpstr>PowerPoint-presentasjon</vt:lpstr>
      <vt:lpstr>Skolehelsetjenesten ved helsesøster  Tone Bjørnson Aanderaaa</vt:lpstr>
      <vt:lpstr>Russetiden</vt:lpstr>
      <vt:lpstr>Russetiden: Hva kan dere gjøre?  </vt:lpstr>
      <vt:lpstr>Russetiden: Hva kan dere gjøre?  </vt:lpstr>
      <vt:lpstr>Russetiden: Hva kan dere gjøre?  </vt:lpstr>
      <vt:lpstr>Hvor går grensen når det gjelder sex?</vt:lpstr>
      <vt:lpstr>Russetiden: Hva kan dere gjøre?  </vt:lpstr>
      <vt:lpstr>Russetid er ikke skolens ansvar – men vi tar et ansvar   </vt:lpstr>
      <vt:lpstr>Vi samarbeider med andre</vt:lpstr>
      <vt:lpstr>Mange vil tjene penger på russen</vt:lpstr>
      <vt:lpstr>Russestyre</vt:lpstr>
      <vt:lpstr>OHG's russestyre 2018</vt:lpstr>
      <vt:lpstr>PowerPoint-presentasjon</vt:lpstr>
      <vt:lpstr>Osloskolens russereglement</vt:lpstr>
      <vt:lpstr>PowerPoint-presentasjon</vt:lpstr>
      <vt:lpstr>PowerPoint-presentasjon</vt:lpstr>
      <vt:lpstr>PowerPoint-presentasjon</vt:lpstr>
    </vt:vector>
  </TitlesOfParts>
  <Company>Utdanningsetaten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SBye</dc:creator>
  <cp:lastModifiedBy>Camilla Mehl</cp:lastModifiedBy>
  <cp:revision>194</cp:revision>
  <cp:lastPrinted>2017-10-26T06:41:19Z</cp:lastPrinted>
  <dcterms:created xsi:type="dcterms:W3CDTF">2010-02-05T10:26:16Z</dcterms:created>
  <dcterms:modified xsi:type="dcterms:W3CDTF">2017-11-01T14:49:01Z</dcterms:modified>
</cp:coreProperties>
</file>