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268" r:id="rId2"/>
    <p:sldId id="280" r:id="rId3"/>
    <p:sldId id="259" r:id="rId4"/>
    <p:sldId id="266" r:id="rId5"/>
    <p:sldId id="269" r:id="rId6"/>
    <p:sldId id="270" r:id="rId7"/>
    <p:sldId id="282" r:id="rId8"/>
    <p:sldId id="283" r:id="rId9"/>
    <p:sldId id="284" r:id="rId10"/>
    <p:sldId id="260" r:id="rId11"/>
    <p:sldId id="285" r:id="rId12"/>
    <p:sldId id="286" r:id="rId13"/>
    <p:sldId id="287" r:id="rId14"/>
    <p:sldId id="289" r:id="rId15"/>
    <p:sldId id="290" r:id="rId16"/>
    <p:sldId id="291" r:id="rId17"/>
    <p:sldId id="267" r:id="rId18"/>
  </p:sldIdLst>
  <p:sldSz cx="9906000" cy="6858000" type="A4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6C6BC"/>
    <a:srgbClr val="00338D"/>
    <a:srgbClr val="EAEAEA"/>
    <a:srgbClr val="DDDDDD"/>
    <a:srgbClr val="0B0138"/>
    <a:srgbClr val="74A5CD"/>
    <a:srgbClr val="666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2" autoAdjust="0"/>
  </p:normalViewPr>
  <p:slideViewPr>
    <p:cSldViewPr snapToGrid="0">
      <p:cViewPr varScale="1">
        <p:scale>
          <a:sx n="63" d="100"/>
          <a:sy n="63" d="100"/>
        </p:scale>
        <p:origin x="1224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4768" cy="55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233" y="1"/>
            <a:ext cx="2954768" cy="55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865"/>
            <a:ext cx="2954768" cy="55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nb-NO"/>
              <a:t>Foreldremøte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233" y="9375865"/>
            <a:ext cx="2954768" cy="55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BD8B6B-CBEC-4D9B-9C7E-6D32D04713F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0230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092" cy="55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908" y="1"/>
            <a:ext cx="2971092" cy="55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3900" y="773113"/>
            <a:ext cx="5411788" cy="3748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184" y="4742692"/>
            <a:ext cx="5029635" cy="441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865"/>
            <a:ext cx="2971092" cy="55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r>
              <a:rPr lang="nb-NO"/>
              <a:t>Foreldremøte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908" y="9375865"/>
            <a:ext cx="2971092" cy="55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E6AEE016-46A8-4168-BA3A-3F79C3B3446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6742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F20CC-6186-44E6-8D00-3722E28B766E}" type="slidenum">
              <a:rPr lang="nb-NO" altLang="nb-NO"/>
              <a:pPr/>
              <a:t>7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2390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F20CC-6186-44E6-8D00-3722E28B766E}" type="slidenum">
              <a:rPr lang="nb-NO" altLang="nb-NO"/>
              <a:pPr/>
              <a:t>8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42410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F20CC-6186-44E6-8D00-3722E28B766E}" type="slidenum">
              <a:rPr lang="nb-NO" altLang="nb-NO"/>
              <a:pPr/>
              <a:t>11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34632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F20CC-6186-44E6-8D00-3722E28B766E}" type="slidenum">
              <a:rPr lang="nb-NO" altLang="nb-NO"/>
              <a:pPr/>
              <a:t>12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22467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F20CC-6186-44E6-8D00-3722E28B766E}" type="slidenum">
              <a:rPr lang="nb-NO" altLang="nb-NO"/>
              <a:pPr/>
              <a:t>13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9951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C959-1FC5-42CA-9997-178E88BB7659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3158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9220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F20CC-6186-44E6-8D00-3722E28B766E}" type="slidenum">
              <a:rPr lang="nb-NO" altLang="nb-NO"/>
              <a:pPr/>
              <a:t>16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5789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4450"/>
            <a:ext cx="9906000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spect="1" noChangeArrowheads="1"/>
          </p:cNvSpPr>
          <p:nvPr/>
        </p:nvSpPr>
        <p:spPr bwMode="auto">
          <a:xfrm>
            <a:off x="1039813" y="233363"/>
            <a:ext cx="199866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>
              <a:lnSpc>
                <a:spcPts val="1700"/>
              </a:lnSpc>
              <a:defRPr/>
            </a:pPr>
            <a:r>
              <a:rPr lang="nb-NO" sz="1500">
                <a:latin typeface="Times New Roman" charset="0"/>
              </a:rPr>
              <a:t>Oslo kommune</a:t>
            </a:r>
          </a:p>
          <a:p>
            <a:pPr marL="457200" indent="-457200">
              <a:lnSpc>
                <a:spcPts val="1700"/>
              </a:lnSpc>
              <a:defRPr/>
            </a:pPr>
            <a:r>
              <a:rPr lang="nb-NO" sz="1500" b="1">
                <a:latin typeface="Times New Roman" charset="0"/>
              </a:rPr>
              <a:t>Utdanningsetaten</a:t>
            </a:r>
          </a:p>
          <a:p>
            <a:pPr marL="457200" indent="-457200">
              <a:lnSpc>
                <a:spcPts val="2400"/>
              </a:lnSpc>
              <a:defRPr/>
            </a:pPr>
            <a:endParaRPr lang="nb-NO" sz="1500" b="1">
              <a:latin typeface="Times New Roman" charset="0"/>
            </a:endParaRPr>
          </a:p>
        </p:txBody>
      </p:sp>
      <p:pic>
        <p:nvPicPr>
          <p:cNvPr id="6" name="Picture 9" descr="BYVPEN-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863" y="127000"/>
            <a:ext cx="78581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spect="1" noChangeArrowheads="1"/>
          </p:cNvSpPr>
          <p:nvPr/>
        </p:nvSpPr>
        <p:spPr bwMode="auto">
          <a:xfrm>
            <a:off x="0" y="1247775"/>
            <a:ext cx="9906000" cy="217488"/>
          </a:xfrm>
          <a:prstGeom prst="rect">
            <a:avLst/>
          </a:prstGeom>
          <a:solidFill>
            <a:srgbClr val="C6C6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047750" y="1247775"/>
            <a:ext cx="8415338" cy="215900"/>
          </a:xfrm>
          <a:prstGeom prst="rect">
            <a:avLst/>
          </a:prstGeom>
          <a:solidFill>
            <a:srgbClr val="00338D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 sz="2400">
              <a:latin typeface="Times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042988" y="119063"/>
            <a:ext cx="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39813" y="823913"/>
            <a:ext cx="21034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500">
                <a:latin typeface="Times New Roman" charset="0"/>
              </a:rPr>
              <a:t>Oslo Handelsgymnasium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35050" y="1676400"/>
            <a:ext cx="8391525" cy="5461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031875" y="2222500"/>
            <a:ext cx="8393113" cy="1028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80275" y="6297613"/>
            <a:ext cx="2159000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B2506-5D72-4391-8C1F-A600DE7FB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7280275" y="5867400"/>
            <a:ext cx="2159000" cy="1793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dt" sz="half" idx="12"/>
          </p:nvPr>
        </p:nvSpPr>
        <p:spPr>
          <a:xfrm>
            <a:off x="7280275" y="6081713"/>
            <a:ext cx="2159000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BE046-BAA6-4F45-9BD4-11E9D90682E5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7976C-196D-49A7-9AA3-1652E42C2215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39389-75B7-4F6C-9985-277630873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45363" y="1619250"/>
            <a:ext cx="2097087" cy="424815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49338" y="1619250"/>
            <a:ext cx="6143625" cy="42481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6AFC9-ED8A-4999-A1B0-3D37BF813E10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A0A3F-04C3-45FA-A70C-C8122B527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side Blå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60000"/>
            <a:ext cx="9906000" cy="446449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aseline="0"/>
            </a:lvl1pPr>
          </a:lstStyle>
          <a:p>
            <a:r>
              <a:rPr lang="nb-NO" dirty="0"/>
              <a:t>Klikk for å sette inn bilde</a:t>
            </a:r>
          </a:p>
        </p:txBody>
      </p:sp>
      <p:sp>
        <p:nvSpPr>
          <p:cNvPr id="3" name="Rektangel 2"/>
          <p:cNvSpPr/>
          <p:nvPr userDrawn="1"/>
        </p:nvSpPr>
        <p:spPr>
          <a:xfrm>
            <a:off x="9410700" y="810000"/>
            <a:ext cx="495300" cy="12600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srgbClr val="B71234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953000" y="692700"/>
            <a:ext cx="4457700" cy="315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rgbClr val="0083A9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Klikk for å redigere tekst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00" y="180003"/>
            <a:ext cx="2730303" cy="98329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92"/>
            <a:ext cx="9906000" cy="531495"/>
          </a:xfrm>
          <a:prstGeom prst="rect">
            <a:avLst/>
          </a:prstGeom>
        </p:spPr>
      </p:pic>
      <p:sp>
        <p:nvSpPr>
          <p:cNvPr id="10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780000" y="6588000"/>
            <a:ext cx="8346000" cy="21600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rgbClr val="A2A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Regelverksamling - nytt kapittel 9A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0353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1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5" y="6090336"/>
            <a:ext cx="9906000" cy="783567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1" y="0"/>
            <a:ext cx="9900165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06508" y="476672"/>
            <a:ext cx="8970997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3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506508" y="1700808"/>
            <a:ext cx="8970997" cy="3960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8463393" y="5907774"/>
            <a:ext cx="1201134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z="900" smtClean="0"/>
              <a:pPr/>
              <a:t>30.08.2017</a:t>
            </a:fld>
            <a:endParaRPr lang="nb-NO" sz="900" dirty="0"/>
          </a:p>
        </p:txBody>
      </p:sp>
    </p:spTree>
    <p:extLst>
      <p:ext uri="{BB962C8B-B14F-4D97-AF65-F5344CB8AC3E}">
        <p14:creationId xmlns:p14="http://schemas.microsoft.com/office/powerpoint/2010/main" val="338181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6EEA2-31FF-45AD-B9D0-AB6808093042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5A59-76BF-44E5-9B3F-20E2441C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56918-C6A3-417B-A8BE-D9AAB3E829A6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C8634-1444-4AE5-A1F3-E7D8B3CFE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49338" y="2197100"/>
            <a:ext cx="4119562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21300" y="2197100"/>
            <a:ext cx="4121150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4B196-8A6D-4DFA-AF0E-C64931D52EE8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8FCDE-FDC3-46B0-B868-223F4750C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7ECDB-1EF9-4BB6-BC7D-8A681E0BD9A6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60262-4E97-4488-8C57-10D721A0B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EFD21-BF6D-46CE-81BA-5E3EE8FDAFD9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14E5F-CFAA-48D8-A533-DD596AC63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7FD91-BC7F-4111-9C45-8298A1B414F9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987AF-A69F-4B9F-AC43-C811A4283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F01F8-4F51-4717-A682-554FA4400E49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BE27A-AE64-4C19-A20A-F59231E7F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EF033-892E-418D-A67D-E469F743ECF9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BA172-17B9-4550-83C2-93C21178B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1042988" y="119063"/>
            <a:ext cx="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81863" y="6083300"/>
            <a:ext cx="21605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B27777A0-5E8E-411B-988E-D725F62F16A4}" type="datetime1">
              <a:rPr lang="en-US"/>
              <a:pPr>
                <a:defRPr/>
              </a:pPr>
              <a:t>8/30/2017</a:t>
            </a:fld>
            <a:endParaRPr lang="en-US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81863" y="5867400"/>
            <a:ext cx="21605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r>
              <a:rPr lang="en-US" dirty="0" err="1"/>
              <a:t>DokumentnavnElevundersøkelsen</a:t>
            </a:r>
            <a:endParaRPr lang="en-US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1863" y="6299200"/>
            <a:ext cx="21605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622D5AA5-E054-49DF-A78A-46A115FFC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49338" y="1619250"/>
            <a:ext cx="83931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Elevundersøkelsen 2007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9338" y="2197100"/>
            <a:ext cx="8393112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Lærermøte 30. mai 2007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4000" y="5900738"/>
            <a:ext cx="56356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Text Box 9"/>
          <p:cNvSpPr txBox="1">
            <a:spLocks noChangeAspect="1" noChangeArrowheads="1"/>
          </p:cNvSpPr>
          <p:nvPr/>
        </p:nvSpPr>
        <p:spPr bwMode="auto">
          <a:xfrm>
            <a:off x="1039813" y="233363"/>
            <a:ext cx="199866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>
              <a:lnSpc>
                <a:spcPts val="1700"/>
              </a:lnSpc>
              <a:defRPr/>
            </a:pPr>
            <a:r>
              <a:rPr lang="nb-NO" sz="1500">
                <a:latin typeface="Times New Roman" charset="0"/>
              </a:rPr>
              <a:t>Oslo kommune</a:t>
            </a:r>
          </a:p>
          <a:p>
            <a:pPr marL="457200" indent="-457200">
              <a:lnSpc>
                <a:spcPts val="1700"/>
              </a:lnSpc>
              <a:defRPr/>
            </a:pPr>
            <a:r>
              <a:rPr lang="nb-NO" sz="1500" b="1">
                <a:latin typeface="Times New Roman" charset="0"/>
              </a:rPr>
              <a:t>Utdanningsetaten</a:t>
            </a:r>
          </a:p>
          <a:p>
            <a:pPr marL="457200" indent="-457200">
              <a:lnSpc>
                <a:spcPts val="2400"/>
              </a:lnSpc>
              <a:defRPr/>
            </a:pPr>
            <a:endParaRPr lang="nb-NO" sz="1500" b="1">
              <a:latin typeface="Times New Roman" charset="0"/>
            </a:endParaRPr>
          </a:p>
        </p:txBody>
      </p:sp>
      <p:pic>
        <p:nvPicPr>
          <p:cNvPr id="1034" name="Picture 10" descr="BYVPEN-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863" y="127000"/>
            <a:ext cx="78581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3" name="Rectangle 11"/>
          <p:cNvSpPr>
            <a:spLocks noChangeAspect="1" noChangeArrowheads="1"/>
          </p:cNvSpPr>
          <p:nvPr/>
        </p:nvSpPr>
        <p:spPr bwMode="auto">
          <a:xfrm>
            <a:off x="0" y="1247775"/>
            <a:ext cx="9906000" cy="217488"/>
          </a:xfrm>
          <a:prstGeom prst="rect">
            <a:avLst/>
          </a:prstGeom>
          <a:solidFill>
            <a:srgbClr val="C6C6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1047750" y="1247775"/>
            <a:ext cx="8415338" cy="215900"/>
          </a:xfrm>
          <a:prstGeom prst="rect">
            <a:avLst/>
          </a:prstGeom>
          <a:solidFill>
            <a:srgbClr val="00338D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 sz="2400">
              <a:latin typeface="Times" charset="0"/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039813" y="823913"/>
            <a:ext cx="21034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500">
                <a:latin typeface="Times New Roman" charset="0"/>
              </a:rPr>
              <a:t>Oslo Handelsgymnasium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  <p:sldLayoutId id="2147483734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.ohg.vgs.no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hg.vgs.no/om-skolen/strategisk-plan/strategisk-pla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hg.vgs.no/for-elever/reglement-og-skjema/aktivitetsplaner---arsplane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EAD631-7529-41F8-80BD-26EAF10A2F8E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338" y="1622266"/>
            <a:ext cx="8393112" cy="3670300"/>
          </a:xfrm>
        </p:spPr>
        <p:txBody>
          <a:bodyPr/>
          <a:lstStyle/>
          <a:p>
            <a:pPr>
              <a:buFontTx/>
              <a:buNone/>
            </a:pPr>
            <a:r>
              <a:rPr lang="nb-NO" sz="4800" dirty="0" smtClean="0"/>
              <a:t>Velkommen til OHG! </a:t>
            </a:r>
            <a:endParaRPr lang="nb-NO" sz="4800" dirty="0" smtClean="0"/>
          </a:p>
        </p:txBody>
      </p:sp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201738" y="6038850"/>
            <a:ext cx="8393112" cy="520700"/>
          </a:xfrm>
        </p:spPr>
        <p:txBody>
          <a:bodyPr/>
          <a:lstStyle/>
          <a:p>
            <a:pPr algn="ctr"/>
            <a:r>
              <a:rPr lang="nb-NO" dirty="0" smtClean="0"/>
              <a:t>Foreldremøte Vg2 ST - 5.september 2017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55" y="2836070"/>
            <a:ext cx="3945678" cy="29592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D8F1013-C473-4495-86AB-E2E35AF5AB07}" type="datetime1">
              <a:rPr lang="en-US" smtClean="0"/>
              <a:pPr/>
              <a:t>8/30/2017</a:t>
            </a:fld>
            <a:endParaRPr lang="en-US" smtClean="0"/>
          </a:p>
        </p:txBody>
      </p:sp>
      <p:sp>
        <p:nvSpPr>
          <p:cNvPr id="9219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B3228E-8E04-4B62-83D6-195DD240DD6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2800" b="1" dirty="0" smtClean="0"/>
              <a:t>Orden og atferd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338" y="2197100"/>
            <a:ext cx="8393112" cy="3770313"/>
          </a:xfrm>
        </p:spPr>
        <p:txBody>
          <a:bodyPr/>
          <a:lstStyle/>
          <a:p>
            <a:pPr marL="381000" indent="-381000" algn="l">
              <a:defRPr/>
            </a:pPr>
            <a:r>
              <a:rPr lang="nb-NO" sz="2400" dirty="0" smtClean="0"/>
              <a:t>Ordenskarakter </a:t>
            </a:r>
          </a:p>
          <a:p>
            <a:pPr marL="838200" lvl="1" indent="-381000">
              <a:defRPr/>
            </a:pPr>
            <a:r>
              <a:rPr lang="nb-NO" sz="2400" dirty="0" smtClean="0"/>
              <a:t>forsentkomming - punktlighet</a:t>
            </a:r>
          </a:p>
          <a:p>
            <a:pPr marL="838200" lvl="1" indent="-381000">
              <a:defRPr/>
            </a:pPr>
            <a:r>
              <a:rPr lang="nb-NO" sz="2400" dirty="0" smtClean="0"/>
              <a:t>arbeidsinnsats – møte forberedt</a:t>
            </a:r>
          </a:p>
          <a:p>
            <a:pPr marL="838200" lvl="1" indent="-381000">
              <a:defRPr/>
            </a:pPr>
            <a:r>
              <a:rPr lang="nb-NO" sz="2400" dirty="0" smtClean="0"/>
              <a:t>ha med læremidler</a:t>
            </a:r>
          </a:p>
          <a:p>
            <a:pPr marL="381000" indent="-381000" algn="l">
              <a:buFontTx/>
              <a:buNone/>
              <a:defRPr/>
            </a:pPr>
            <a:endParaRPr lang="nb-NO" sz="1200" dirty="0" smtClean="0"/>
          </a:p>
          <a:p>
            <a:pPr marL="381000" indent="-381000" algn="l">
              <a:defRPr/>
            </a:pPr>
            <a:r>
              <a:rPr lang="nb-NO" sz="2400" dirty="0" smtClean="0"/>
              <a:t>Atferd </a:t>
            </a:r>
          </a:p>
          <a:p>
            <a:pPr marL="781050" lvl="1" indent="-381000">
              <a:defRPr/>
            </a:pPr>
            <a:r>
              <a:rPr lang="nb-NO" sz="2400" dirty="0"/>
              <a:t>udokumentert fravær </a:t>
            </a:r>
          </a:p>
          <a:p>
            <a:pPr marL="781050" lvl="1" indent="-381000">
              <a:defRPr/>
            </a:pPr>
            <a:r>
              <a:rPr lang="nb-NO" sz="2400" dirty="0" smtClean="0"/>
              <a:t>oppførsel overfor medelever, lærere og andre</a:t>
            </a:r>
          </a:p>
          <a:p>
            <a:pPr marL="781050" lvl="1" indent="-381000">
              <a:defRPr/>
            </a:pPr>
            <a:r>
              <a:rPr lang="nb-NO" sz="2400" dirty="0"/>
              <a:t>o</a:t>
            </a:r>
            <a:r>
              <a:rPr lang="nb-NO" sz="2400" dirty="0" smtClean="0"/>
              <a:t>mtanke for andre</a:t>
            </a:r>
          </a:p>
          <a:p>
            <a:pPr marL="781050" lvl="1" indent="-381000">
              <a:defRPr/>
            </a:pPr>
            <a:r>
              <a:rPr lang="nb-NO" sz="2400" dirty="0" err="1"/>
              <a:t>uregelmentert</a:t>
            </a:r>
            <a:r>
              <a:rPr lang="nb-NO" sz="2400" dirty="0"/>
              <a:t> bruk av PC eller mobiltelefon</a:t>
            </a:r>
          </a:p>
          <a:p>
            <a:pPr marL="781050" lvl="1" indent="-381000">
              <a:defRPr/>
            </a:pPr>
            <a:endParaRPr lang="nb-NO" sz="2400" dirty="0" smtClean="0"/>
          </a:p>
          <a:p>
            <a:pPr marL="381000" indent="-381000" algn="l">
              <a:buFontTx/>
              <a:buNone/>
              <a:defRPr/>
            </a:pPr>
            <a:r>
              <a:rPr lang="nb-NO" sz="2400" dirty="0" smtClean="0"/>
              <a:t>		</a:t>
            </a:r>
            <a:r>
              <a:rPr lang="nb-NO" dirty="0" smtClean="0"/>
              <a:t>	</a:t>
            </a:r>
          </a:p>
          <a:p>
            <a:pPr marL="381000" indent="-381000" algn="l">
              <a:buFontTx/>
              <a:buNone/>
              <a:defRPr/>
            </a:pPr>
            <a:endParaRPr lang="nb-NO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ssholder for dato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8AC91262-6C97-4CC7-81B5-7DFA7ED2FC55}" type="datetime1">
              <a:rPr lang="en-US" altLang="nb-NO" sz="900" smtClean="0"/>
              <a:pPr algn="r">
                <a:spcBef>
                  <a:spcPct val="0"/>
                </a:spcBef>
                <a:buFontTx/>
                <a:buNone/>
              </a:pPr>
              <a:t>8/30/2017</a:t>
            </a:fld>
            <a:endParaRPr lang="en-US" altLang="nb-NO" sz="900"/>
          </a:p>
        </p:txBody>
      </p:sp>
      <p:sp>
        <p:nvSpPr>
          <p:cNvPr id="13315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6EACA53-1EF0-4CB6-A0E7-0A853B6A34AD}" type="slidenum">
              <a:rPr lang="en-US" altLang="nb-NO" sz="900"/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en-US" altLang="nb-NO" sz="90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sz="2800" dirty="0"/>
              <a:t>Fravær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/>
            </a:pPr>
            <a:r>
              <a:rPr lang="nb-NO" altLang="nb-NO" dirty="0"/>
              <a:t>Elevene gir beskjed til kontaktlærer hvis de </a:t>
            </a:r>
            <a:r>
              <a:rPr lang="nb-NO" altLang="nb-NO" dirty="0" smtClean="0"/>
              <a:t>blir syke og går </a:t>
            </a:r>
            <a:r>
              <a:rPr lang="nb-NO" altLang="nb-NO" dirty="0"/>
              <a:t>hjem i løpet av dagen</a:t>
            </a:r>
          </a:p>
          <a:p>
            <a:pPr algn="l">
              <a:defRPr/>
            </a:pPr>
            <a:r>
              <a:rPr lang="nb-NO" altLang="nb-NO" dirty="0"/>
              <a:t>Meld fravær fortløpende til kontaktlærer på mail </a:t>
            </a:r>
          </a:p>
          <a:p>
            <a:pPr algn="l">
              <a:defRPr/>
            </a:pPr>
            <a:r>
              <a:rPr lang="nb-NO" altLang="nb-NO" dirty="0" smtClean="0"/>
              <a:t>Fravær fra vurderingssituasjon: gi </a:t>
            </a:r>
            <a:r>
              <a:rPr lang="nb-NO" altLang="nb-NO" dirty="0"/>
              <a:t>beskjed til </a:t>
            </a:r>
            <a:r>
              <a:rPr lang="nb-NO" altLang="nb-NO" dirty="0" smtClean="0"/>
              <a:t>faglærer senest samme dag (med kopi til kontaktlærer). Skolen </a:t>
            </a:r>
            <a:r>
              <a:rPr lang="nb-NO" altLang="nb-NO" dirty="0"/>
              <a:t>kan kreve legeattest</a:t>
            </a:r>
          </a:p>
          <a:p>
            <a:pPr algn="l">
              <a:defRPr/>
            </a:pPr>
            <a:r>
              <a:rPr lang="nb-NO" altLang="nb-NO" dirty="0"/>
              <a:t>Skolen oppfordrer sterkt til ikke å legge feriereiser osv. på skoledager</a:t>
            </a:r>
          </a:p>
          <a:p>
            <a:pPr algn="l">
              <a:defRPr/>
            </a:pPr>
            <a:r>
              <a:rPr lang="nb-NO" altLang="nb-NO" dirty="0"/>
              <a:t>Fravær for hvert skoleår blir ført på vitnemålet</a:t>
            </a:r>
          </a:p>
          <a:p>
            <a:pPr marL="0" indent="0" algn="l">
              <a:buFontTx/>
              <a:buNone/>
              <a:defRPr/>
            </a:pPr>
            <a:endParaRPr lang="nb-NO" altLang="nb-NO" dirty="0"/>
          </a:p>
          <a:p>
            <a:pPr marL="0" indent="0" algn="l">
              <a:buNone/>
              <a:defRPr/>
            </a:pPr>
            <a:endParaRPr lang="nb-NO" altLang="nb-NO" dirty="0"/>
          </a:p>
          <a:p>
            <a:pPr algn="l">
              <a:defRPr/>
            </a:pPr>
            <a:endParaRPr lang="nb-NO" altLang="nb-NO" dirty="0"/>
          </a:p>
          <a:p>
            <a:pPr>
              <a:defRPr/>
            </a:pPr>
            <a:endParaRPr lang="nb-NO" altLang="nb-NO" dirty="0"/>
          </a:p>
          <a:p>
            <a:pPr>
              <a:defRPr/>
            </a:pP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28136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ssholder for dato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4F8B6D6-0E46-49ED-8C05-79739BA9C355}" type="datetime1">
              <a:rPr lang="en-US" altLang="nb-NO" sz="900" smtClean="0"/>
              <a:pPr algn="r">
                <a:spcBef>
                  <a:spcPct val="0"/>
                </a:spcBef>
                <a:buFontTx/>
                <a:buNone/>
              </a:pPr>
              <a:t>8/30/2017</a:t>
            </a:fld>
            <a:endParaRPr lang="en-US" altLang="nb-NO" sz="900"/>
          </a:p>
        </p:txBody>
      </p:sp>
      <p:sp>
        <p:nvSpPr>
          <p:cNvPr id="14339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29623819-B21E-4091-AFD4-58DDB3E292AA}" type="slidenum">
              <a:rPr lang="en-US" altLang="nb-NO" sz="900"/>
              <a:pPr algn="r">
                <a:spcBef>
                  <a:spcPct val="0"/>
                </a:spcBef>
                <a:buFontTx/>
                <a:buNone/>
              </a:pPr>
              <a:t>12</a:t>
            </a:fld>
            <a:endParaRPr lang="en-US" altLang="nb-NO" sz="9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2000" b="1" dirty="0"/>
              <a:t>§ 3-3 forskrift til opplæringsloven, grunnlaget for vurdering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altLang="nb-NO"/>
              <a:t>Elever skal møte til og delta aktivt i opplæringen, slik at lærer får grunnlag for å vurdere elevens kompetanse i faget </a:t>
            </a:r>
          </a:p>
          <a:p>
            <a:pPr algn="l"/>
            <a:r>
              <a:rPr lang="nb-NO" altLang="nb-NO"/>
              <a:t>Stort fravær eller andre særlige grunner kan føre til at grunnlaget for karakterer i faget mangler</a:t>
            </a:r>
          </a:p>
          <a:p>
            <a:pPr algn="l"/>
            <a:r>
              <a:rPr lang="nb-NO" altLang="nb-NO"/>
              <a:t>Klar sammenheng mellom høyt fravær og fag-/eksamenskarakter</a:t>
            </a:r>
          </a:p>
        </p:txBody>
      </p:sp>
    </p:spTree>
    <p:extLst>
      <p:ext uri="{BB962C8B-B14F-4D97-AF65-F5344CB8AC3E}">
        <p14:creationId xmlns:p14="http://schemas.microsoft.com/office/powerpoint/2010/main" val="23990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b="1" dirty="0"/>
              <a:t>Innføring av fraværsgrense i videregående skole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dirty="0"/>
              <a:t>Kunnskapsdepartementet innførte fra 1. august </a:t>
            </a:r>
            <a:r>
              <a:rPr lang="nb-NO" dirty="0" smtClean="0"/>
              <a:t>2016 </a:t>
            </a:r>
            <a:r>
              <a:rPr lang="nb-NO" dirty="0"/>
              <a:t>en fraværsgrense i videregående skole. Alt fravær skal telle med, men noe fravær kan etter dokumentasjon unntas ved beregning av fraværsprosenten i fag. Den nye fraværsgrensen gjelder timefravær i enkeltfag</a:t>
            </a:r>
            <a:r>
              <a:rPr lang="nb-NO" dirty="0" smtClean="0"/>
              <a:t>.</a:t>
            </a:r>
          </a:p>
          <a:p>
            <a:pPr marL="0" indent="0" algn="l">
              <a:buNone/>
            </a:pPr>
            <a:endParaRPr lang="nb-NO" dirty="0" smtClean="0"/>
          </a:p>
          <a:p>
            <a:pPr algn="l"/>
            <a:r>
              <a:rPr lang="nb-NO" dirty="0"/>
              <a:t>Elever som har mer enn </a:t>
            </a:r>
            <a:r>
              <a:rPr lang="nb-NO" b="1" dirty="0"/>
              <a:t>10 prosent </a:t>
            </a:r>
            <a:r>
              <a:rPr lang="nb-NO" dirty="0"/>
              <a:t>udokumentert fravær i et fag vil som </a:t>
            </a:r>
            <a:r>
              <a:rPr lang="nb-NO" b="1" dirty="0"/>
              <a:t>hovedregel </a:t>
            </a:r>
            <a:r>
              <a:rPr lang="nb-NO" dirty="0"/>
              <a:t>ikke få karakter i faget</a:t>
            </a:r>
            <a:r>
              <a:rPr lang="nb-NO" dirty="0" smtClean="0"/>
              <a:t>. Eleven </a:t>
            </a:r>
            <a:r>
              <a:rPr lang="nb-NO" dirty="0"/>
              <a:t>må legge frem relevant dokumentasjon for å få fravær unntatt fra fraværsgrensen.</a:t>
            </a:r>
          </a:p>
          <a:p>
            <a:pPr algn="l"/>
            <a:endParaRPr lang="nb-NO" dirty="0"/>
          </a:p>
          <a:p>
            <a:pPr algn="l"/>
            <a:r>
              <a:rPr lang="nb-NO" dirty="0"/>
              <a:t>•Rektor vil kunne bruke skjønn slik at elever i </a:t>
            </a:r>
            <a:r>
              <a:rPr lang="nb-NO" b="1" dirty="0"/>
              <a:t>spesielle tilfeller </a:t>
            </a:r>
            <a:r>
              <a:rPr lang="nb-NO" dirty="0"/>
              <a:t>kan ha inntil </a:t>
            </a:r>
            <a:r>
              <a:rPr lang="nb-NO" b="1" dirty="0"/>
              <a:t>15 prosent </a:t>
            </a:r>
            <a:r>
              <a:rPr lang="nb-NO" dirty="0"/>
              <a:t>udokumentert fravær og likevel få karakter. Dette er en unntaksbestemmelse.</a:t>
            </a:r>
          </a:p>
          <a:p>
            <a:pPr algn="l"/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4533D-3039-4F13-9EC3-0FEA54921A1C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63A6-CDDB-474F-A0FC-18CCD01C85EB}" type="slidenum">
              <a:rPr lang="en-US" altLang="nb-NO"/>
              <a:pPr/>
              <a:t>13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932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 rot="20838006">
            <a:off x="1878515" y="2003318"/>
            <a:ext cx="21602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100" dirty="0">
                <a:solidFill>
                  <a:srgbClr val="FF0000"/>
                </a:solidFill>
                <a:cs typeface="Arial" panose="020B0604020202020204" pitchFamily="34" charset="0"/>
              </a:rPr>
              <a:t>Nytt kapittel 9A</a:t>
            </a:r>
          </a:p>
        </p:txBody>
      </p:sp>
      <p:sp>
        <p:nvSpPr>
          <p:cNvPr id="10" name="TekstSylinder 9"/>
          <p:cNvSpPr txBox="1"/>
          <p:nvPr/>
        </p:nvSpPr>
        <p:spPr>
          <a:xfrm rot="345692">
            <a:off x="4350821" y="2264338"/>
            <a:ext cx="371384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00" dirty="0">
                <a:solidFill>
                  <a:srgbClr val="FF0000"/>
                </a:solidFill>
                <a:cs typeface="Arial" panose="020B0604020202020204" pitchFamily="34" charset="0"/>
              </a:rPr>
              <a:t>«Elevenes arbeidsmiljølov»</a:t>
            </a:r>
            <a:endParaRPr lang="nb-NO" sz="2100" dirty="0">
              <a:cs typeface="Arial" panose="020B0604020202020204" pitchFamily="34" charset="0"/>
            </a:endParaRPr>
          </a:p>
          <a:p>
            <a:endParaRPr lang="nb-NO" sz="1500" dirty="0">
              <a:cs typeface="Arial" panose="020B0604020202020204" pitchFamily="34" charset="0"/>
            </a:endParaRPr>
          </a:p>
          <a:p>
            <a:r>
              <a:rPr lang="nb-NO" sz="2100" dirty="0">
                <a:cs typeface="Arial" panose="020B0604020202020204" pitchFamily="34" charset="0"/>
              </a:rPr>
              <a:t>		</a:t>
            </a:r>
            <a:endParaRPr lang="nb-NO" sz="1500" dirty="0">
              <a:cs typeface="Arial" panose="020B0604020202020204" pitchFamily="34" charset="0"/>
            </a:endParaRPr>
          </a:p>
          <a:p>
            <a:endParaRPr lang="nb-NO" sz="1500" dirty="0">
              <a:cs typeface="Arial" panose="020B0604020202020204" pitchFamily="34" charset="0"/>
            </a:endParaRPr>
          </a:p>
          <a:p>
            <a:r>
              <a:rPr lang="nb-NO" sz="2100" dirty="0">
                <a:cs typeface="Arial" panose="020B0604020202020204" pitchFamily="34" charset="0"/>
              </a:rPr>
              <a:t>		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2144691" y="3050958"/>
            <a:ext cx="18696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dirty="0"/>
          </a:p>
        </p:txBody>
      </p:sp>
      <p:pic>
        <p:nvPicPr>
          <p:cNvPr id="14" name="Plassholder for innhold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6307">
            <a:off x="2307819" y="2404835"/>
            <a:ext cx="1694375" cy="2401640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59601">
            <a:off x="2130425" y="3580652"/>
            <a:ext cx="2644130" cy="147489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641">
            <a:off x="4292673" y="2716005"/>
            <a:ext cx="3545567" cy="229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tel 4"/>
          <p:cNvSpPr txBox="1">
            <a:spLocks/>
          </p:cNvSpPr>
          <p:nvPr/>
        </p:nvSpPr>
        <p:spPr>
          <a:xfrm>
            <a:off x="3772738" y="558645"/>
            <a:ext cx="5386503" cy="81009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954" dirty="0"/>
              <a:t>Nytt kapittel i opplæringsloven</a:t>
            </a:r>
          </a:p>
        </p:txBody>
      </p:sp>
    </p:spTree>
    <p:extLst>
      <p:ext uri="{BB962C8B-B14F-4D97-AF65-F5344CB8AC3E}">
        <p14:creationId xmlns:p14="http://schemas.microsoft.com/office/powerpoint/2010/main" val="20362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4939"/>
          <a:stretch/>
        </p:blipFill>
        <p:spPr bwMode="auto">
          <a:xfrm>
            <a:off x="2112780" y="2060848"/>
            <a:ext cx="1780772" cy="201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916601" y="523589"/>
            <a:ext cx="8280920" cy="810090"/>
          </a:xfrm>
        </p:spPr>
        <p:txBody>
          <a:bodyPr/>
          <a:lstStyle/>
          <a:p>
            <a:r>
              <a:rPr lang="nb-NO" sz="2800" dirty="0"/>
              <a:t>Et trygt og godt skolemiljø for alle</a:t>
            </a:r>
          </a:p>
        </p:txBody>
      </p:sp>
      <p:pic>
        <p:nvPicPr>
          <p:cNvPr id="4" name="Picture 2" descr="C:\Users\Familie\Pictures\2011-11-24\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42735" y="1951339"/>
            <a:ext cx="1282304" cy="223867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935" y="2276872"/>
            <a:ext cx="1620181" cy="228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62" y="3027383"/>
            <a:ext cx="1501554" cy="21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lipse 10"/>
          <p:cNvSpPr/>
          <p:nvPr/>
        </p:nvSpPr>
        <p:spPr>
          <a:xfrm>
            <a:off x="1658635" y="4163258"/>
            <a:ext cx="2916324" cy="1533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0" name="TekstSylinder 9"/>
          <p:cNvSpPr txBox="1"/>
          <p:nvPr/>
        </p:nvSpPr>
        <p:spPr>
          <a:xfrm>
            <a:off x="1874660" y="4509120"/>
            <a:ext cx="30839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dirty="0">
                <a:solidFill>
                  <a:schemeClr val="bg1"/>
                </a:solidFill>
              </a:rPr>
              <a:t>Et skifte i tenkning</a:t>
            </a:r>
          </a:p>
          <a:p>
            <a:r>
              <a:rPr lang="nb-NO" sz="1500" dirty="0">
                <a:solidFill>
                  <a:schemeClr val="bg1"/>
                </a:solidFill>
              </a:rPr>
              <a:t>Fra "mot mobbing" til</a:t>
            </a:r>
          </a:p>
          <a:p>
            <a:r>
              <a:rPr lang="nb-NO" sz="1500" dirty="0">
                <a:solidFill>
                  <a:schemeClr val="bg1"/>
                </a:solidFill>
              </a:rPr>
              <a:t>"for et trygt og godt skolemiljø"</a:t>
            </a:r>
          </a:p>
        </p:txBody>
      </p:sp>
    </p:spTree>
    <p:extLst>
      <p:ext uri="{BB962C8B-B14F-4D97-AF65-F5344CB8AC3E}">
        <p14:creationId xmlns:p14="http://schemas.microsoft.com/office/powerpoint/2010/main" val="15469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dato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6AC7E04-63C2-4CE4-9377-8EDA9A778331}" type="datetime1">
              <a:rPr lang="en-US" altLang="nb-NO" sz="900" smtClean="0"/>
              <a:pPr algn="r">
                <a:spcBef>
                  <a:spcPct val="0"/>
                </a:spcBef>
                <a:buFontTx/>
                <a:buNone/>
              </a:pPr>
              <a:t>8/30/2017</a:t>
            </a:fld>
            <a:endParaRPr lang="en-US" altLang="nb-NO" sz="900"/>
          </a:p>
        </p:txBody>
      </p:sp>
      <p:sp>
        <p:nvSpPr>
          <p:cNvPr id="15363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E7BE6A0-02CE-4EA6-BD6B-BFAE833BE7D8}" type="slidenum">
              <a:rPr lang="en-US" altLang="nb-NO" sz="900"/>
              <a:pPr algn="r">
                <a:spcBef>
                  <a:spcPct val="0"/>
                </a:spcBef>
                <a:buFontTx/>
                <a:buNone/>
              </a:pPr>
              <a:t>16</a:t>
            </a:fld>
            <a:endParaRPr lang="en-US" altLang="nb-NO" sz="9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altLang="nb-NO" sz="2800" dirty="0">
                <a:latin typeface="Calibri" panose="020F0502020204030204" pitchFamily="34" charset="0"/>
              </a:rPr>
              <a:t>Kommende foreldremøter </a:t>
            </a:r>
            <a:r>
              <a:rPr lang="nb-NO" altLang="nb-NO" sz="2800" dirty="0">
                <a:solidFill>
                  <a:schemeClr val="tx1"/>
                </a:solidFill>
              </a:rPr>
              <a:t/>
            </a:r>
            <a:br>
              <a:rPr lang="nb-NO" altLang="nb-NO" sz="2800" dirty="0">
                <a:solidFill>
                  <a:schemeClr val="tx1"/>
                </a:solidFill>
              </a:rPr>
            </a:br>
            <a:endParaRPr lang="nb-NO" altLang="nb-NO" sz="2800" dirty="0">
              <a:solidFill>
                <a:schemeClr val="tx1"/>
              </a:solidFill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338" y="2601913"/>
            <a:ext cx="8393112" cy="3265487"/>
          </a:xfrm>
        </p:spPr>
        <p:txBody>
          <a:bodyPr/>
          <a:lstStyle/>
          <a:p>
            <a:pPr algn="l"/>
            <a:r>
              <a:rPr lang="nb-NO" altLang="NB-NO" sz="2400" b="1" u="sng" dirty="0" smtClean="0">
                <a:latin typeface="Calibri" panose="020F0502020204030204" pitchFamily="34" charset="0"/>
              </a:rPr>
              <a:t>21.september</a:t>
            </a:r>
            <a:endParaRPr lang="nb-NO" altLang="NB-NO" sz="2400" b="1" u="sng" dirty="0">
              <a:latin typeface="Calibri" panose="020F0502020204030204" pitchFamily="34" charset="0"/>
            </a:endParaRPr>
          </a:p>
          <a:p>
            <a:pPr lvl="1"/>
            <a:r>
              <a:rPr lang="nb-NO" altLang="NB-NO" sz="2400" dirty="0">
                <a:latin typeface="Calibri" panose="020F0502020204030204" pitchFamily="34" charset="0"/>
              </a:rPr>
              <a:t>Dette møtet er </a:t>
            </a:r>
            <a:r>
              <a:rPr lang="nb-NO" altLang="NB-NO" sz="2400" dirty="0" smtClean="0">
                <a:latin typeface="Calibri" panose="020F0502020204030204" pitchFamily="34" charset="0"/>
              </a:rPr>
              <a:t>for alle trinn i </a:t>
            </a:r>
            <a:r>
              <a:rPr lang="nb-NO" altLang="NB-NO" sz="2400" dirty="0">
                <a:latin typeface="Calibri" panose="020F0502020204030204" pitchFamily="34" charset="0"/>
              </a:rPr>
              <a:t>regi av skolens </a:t>
            </a:r>
            <a:r>
              <a:rPr lang="nb-NO" altLang="NB-NO" sz="2400" dirty="0" smtClean="0">
                <a:latin typeface="Calibri" panose="020F0502020204030204" pitchFamily="34" charset="0"/>
              </a:rPr>
              <a:t>ressursteam </a:t>
            </a:r>
            <a:r>
              <a:rPr lang="nb-NO" altLang="NB-NO" sz="2400" dirty="0">
                <a:latin typeface="Calibri" panose="020F0502020204030204" pitchFamily="34" charset="0"/>
              </a:rPr>
              <a:t>og vil fokusere på ungdommenes psykososiale miljø og trivsel</a:t>
            </a:r>
          </a:p>
          <a:p>
            <a:pPr marL="457200" lvl="1" indent="0">
              <a:buNone/>
            </a:pPr>
            <a:endParaRPr lang="nb-NO" altLang="NB-NO" sz="2400" dirty="0">
              <a:latin typeface="Calibri" panose="020F0502020204030204" pitchFamily="34" charset="0"/>
            </a:endParaRPr>
          </a:p>
          <a:p>
            <a:pPr lvl="1"/>
            <a:r>
              <a:rPr lang="nb-NO" altLang="NB-NO" sz="24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28.november</a:t>
            </a:r>
            <a:endParaRPr lang="nb-NO" altLang="NB-NO" sz="2400" b="1" u="sng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2"/>
            <a:r>
              <a:rPr lang="nb-NO" altLang="nb-NO" sz="2400" dirty="0">
                <a:latin typeface="Calibri" panose="020F0502020204030204" pitchFamily="34" charset="0"/>
              </a:rPr>
              <a:t>Dette møtet vil dreie seg om fagvalg. Her vil det bli anledning til å treffe faglærerne</a:t>
            </a:r>
          </a:p>
        </p:txBody>
      </p:sp>
    </p:spTree>
    <p:extLst>
      <p:ext uri="{BB962C8B-B14F-4D97-AF65-F5344CB8AC3E}">
        <p14:creationId xmlns:p14="http://schemas.microsoft.com/office/powerpoint/2010/main" val="31262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b="1" dirty="0" smtClean="0"/>
              <a:t>Spørsmål?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31875" y="2222500"/>
            <a:ext cx="8393113" cy="1641475"/>
          </a:xfrm>
        </p:spPr>
        <p:txBody>
          <a:bodyPr/>
          <a:lstStyle/>
          <a:p>
            <a:endParaRPr lang="nb-NO" sz="2800" dirty="0" smtClean="0"/>
          </a:p>
          <a:p>
            <a:r>
              <a:rPr lang="nb-NO" sz="2800" u="sng" dirty="0" smtClean="0">
                <a:hlinkClick r:id="rId2"/>
              </a:rPr>
              <a:t>https://.ohg.vgs.no</a:t>
            </a:r>
            <a:endParaRPr lang="nb-NO" sz="2800" u="sng" dirty="0" smtClean="0"/>
          </a:p>
          <a:p>
            <a:r>
              <a:rPr lang="nb-NO" sz="2800" u="sng" dirty="0"/>
              <a:t>https://www.facebook.com/oslohandelsgymnasium</a:t>
            </a:r>
            <a:endParaRPr lang="nb-NO" sz="2800" u="sng" dirty="0" smtClean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894715" y="6050280"/>
            <a:ext cx="83915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6" tIns="45698" rIns="91396" bIns="4569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nb-NO" i="1" kern="0" dirty="0" smtClean="0"/>
              <a:t>Ta opp telefonen og like oss på </a:t>
            </a:r>
            <a:r>
              <a:rPr lang="nb-NO" i="1" kern="0" dirty="0" err="1" smtClean="0"/>
              <a:t>facebook</a:t>
            </a:r>
            <a:r>
              <a:rPr lang="nb-NO" i="1" kern="0" dirty="0" smtClean="0"/>
              <a:t> – innblikk i hva som skjer på skolen </a:t>
            </a:r>
            <a:r>
              <a:rPr lang="nb-NO" i="1" kern="0" dirty="0" smtClean="0">
                <a:sym typeface="Wingdings" panose="05000000000000000000" pitchFamily="2" charset="2"/>
              </a:rPr>
              <a:t> </a:t>
            </a:r>
            <a:endParaRPr lang="nb-NO" i="1" kern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81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Fokusområder 2017 – 2018 : Alle skal lære mer!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dirty="0" smtClean="0"/>
              <a:t>Godt faglig samarbeid </a:t>
            </a:r>
          </a:p>
          <a:p>
            <a:pPr algn="l"/>
            <a:r>
              <a:rPr lang="nb-NO" dirty="0" smtClean="0"/>
              <a:t>Fokus på varm skole </a:t>
            </a:r>
          </a:p>
          <a:p>
            <a:pPr algn="l"/>
            <a:r>
              <a:rPr lang="nb-NO" dirty="0" smtClean="0"/>
              <a:t>Øke digital kompetanse hos elever og lærere</a:t>
            </a:r>
          </a:p>
          <a:p>
            <a:pPr algn="l"/>
            <a:r>
              <a:rPr lang="nb-NO" dirty="0" smtClean="0"/>
              <a:t>Kunst som middel for læring og erkjennelse (SKUP-prosjekt)</a:t>
            </a:r>
          </a:p>
          <a:p>
            <a:pPr algn="l"/>
            <a:endParaRPr lang="nb-NO" dirty="0"/>
          </a:p>
          <a:p>
            <a:pPr marL="0" indent="0" algn="l">
              <a:buNone/>
            </a:pPr>
            <a:endParaRPr lang="nb-NO" dirty="0" smtClean="0"/>
          </a:p>
          <a:p>
            <a:pPr marL="0" indent="0" algn="l">
              <a:buNone/>
            </a:pPr>
            <a:r>
              <a:rPr lang="nb-NO" dirty="0" smtClean="0"/>
              <a:t>Les gjerne mer om skolens handlingsplan på hjemmesiden vår </a:t>
            </a:r>
          </a:p>
          <a:p>
            <a:pPr marL="0" indent="0" algn="l">
              <a:buNone/>
            </a:pPr>
            <a:r>
              <a:rPr lang="nb-NO" dirty="0">
                <a:hlinkClick r:id="rId2"/>
              </a:rPr>
              <a:t>https://ohg.vgs.no/om-skolen/strategisk-plan/strategisk-plan</a:t>
            </a:r>
            <a:r>
              <a:rPr lang="nb-NO" dirty="0" smtClean="0">
                <a:hlinkClick r:id="rId2"/>
              </a:rPr>
              <a:t>/</a:t>
            </a:r>
            <a:endParaRPr lang="nb-NO" dirty="0" smtClean="0"/>
          </a:p>
          <a:p>
            <a:pPr marL="0" indent="0" algn="l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6EEA2-31FF-45AD-B9D0-AB6808093042}" type="datetime1">
              <a:rPr lang="en-US" smtClean="0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15A59-76BF-44E5-9B3F-20E2441C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08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EB35FAC-989A-462F-8D35-ABE170DD35FD}" type="datetime1">
              <a:rPr lang="en-US" smtClean="0"/>
              <a:pPr/>
              <a:t>8/30/2017</a:t>
            </a:fld>
            <a:endParaRPr lang="en-US" dirty="0" smtClean="0"/>
          </a:p>
        </p:txBody>
      </p:sp>
      <p:sp>
        <p:nvSpPr>
          <p:cNvPr id="5123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1DCE6D-021B-479E-A6B6-675311E687AB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852" y="1662793"/>
            <a:ext cx="8393112" cy="520700"/>
          </a:xfrm>
        </p:spPr>
        <p:txBody>
          <a:bodyPr/>
          <a:lstStyle/>
          <a:p>
            <a:pPr algn="ctr"/>
            <a:r>
              <a:rPr lang="nb-NO" sz="2800" b="1" dirty="0" smtClean="0"/>
              <a:t>Klassen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sz="2400" dirty="0" smtClean="0"/>
              <a:t>Miljøet </a:t>
            </a:r>
          </a:p>
          <a:p>
            <a:pPr lvl="1"/>
            <a:r>
              <a:rPr lang="nb-NO" sz="2400" dirty="0" smtClean="0"/>
              <a:t>Velkomstsamtale/kontaktlærers samtale</a:t>
            </a:r>
          </a:p>
          <a:p>
            <a:pPr algn="l">
              <a:buFontTx/>
              <a:buNone/>
            </a:pPr>
            <a:endParaRPr lang="nb-NO" sz="2400" dirty="0" smtClean="0"/>
          </a:p>
          <a:p>
            <a:pPr algn="l"/>
            <a:r>
              <a:rPr lang="nb-NO" sz="2400" dirty="0" smtClean="0"/>
              <a:t>Foreldreliste </a:t>
            </a:r>
          </a:p>
          <a:p>
            <a:pPr algn="l"/>
            <a:r>
              <a:rPr lang="nb-NO" sz="2400" dirty="0" smtClean="0"/>
              <a:t>Aktivitetsplan </a:t>
            </a:r>
            <a:r>
              <a:rPr lang="nb-NO" sz="2400" dirty="0" smtClean="0"/>
              <a:t>for Osloskolen og </a:t>
            </a:r>
            <a:r>
              <a:rPr lang="nb-NO" sz="2400" dirty="0" smtClean="0"/>
              <a:t>en egen utviklet plan for OHG ligger på hjemmesiden vår</a:t>
            </a:r>
          </a:p>
          <a:p>
            <a:pPr marL="457200" lvl="1" indent="0">
              <a:buNone/>
            </a:pPr>
            <a:r>
              <a:rPr lang="nb-NO" sz="2400" dirty="0">
                <a:hlinkClick r:id="rId2"/>
              </a:rPr>
              <a:t>https://ohg.vgs.no/for-elever/reglement-og-skjema/aktivitetsplaner---arsplaner</a:t>
            </a:r>
            <a:r>
              <a:rPr lang="nb-NO" sz="2400" dirty="0" smtClean="0">
                <a:hlinkClick r:id="rId2"/>
              </a:rPr>
              <a:t>/</a:t>
            </a:r>
            <a:endParaRPr lang="nb-NO" sz="2400" dirty="0" smtClean="0"/>
          </a:p>
          <a:p>
            <a:pPr marL="457200" lvl="1" indent="0">
              <a:buNone/>
            </a:pPr>
            <a:endParaRPr lang="nb-NO" sz="2400" dirty="0" smtClean="0"/>
          </a:p>
          <a:p>
            <a:pPr marL="0" indent="0" algn="l">
              <a:buNone/>
            </a:pPr>
            <a:endParaRPr lang="nb-NO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8D41A08-05CC-4EF4-B5C6-C337D16DBA4F}" type="datetime1">
              <a:rPr lang="en-US" smtClean="0"/>
              <a:pPr/>
              <a:t>8/30/2017</a:t>
            </a:fld>
            <a:endParaRPr lang="en-US" dirty="0" smtClean="0"/>
          </a:p>
        </p:txBody>
      </p:sp>
      <p:sp>
        <p:nvSpPr>
          <p:cNvPr id="6147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5793FD-20D8-48C7-8DEC-1070D16B61C9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2800" b="1" dirty="0" smtClean="0"/>
              <a:t>Faglig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2293938"/>
            <a:ext cx="8393113" cy="3670300"/>
          </a:xfrm>
        </p:spPr>
        <p:txBody>
          <a:bodyPr/>
          <a:lstStyle/>
          <a:p>
            <a:pPr algn="l"/>
            <a:r>
              <a:rPr lang="nb-NO" sz="2400" dirty="0" smtClean="0"/>
              <a:t>Prøveplanlegger</a:t>
            </a:r>
          </a:p>
          <a:p>
            <a:pPr algn="l">
              <a:buNone/>
            </a:pPr>
            <a:endParaRPr lang="nb-NO" sz="2400" dirty="0" smtClean="0"/>
          </a:p>
          <a:p>
            <a:pPr algn="l"/>
            <a:r>
              <a:rPr lang="nb-NO" sz="2400" dirty="0" smtClean="0"/>
              <a:t>Fagrom i læringsplattformen</a:t>
            </a:r>
          </a:p>
          <a:p>
            <a:pPr algn="l">
              <a:buNone/>
            </a:pPr>
            <a:endParaRPr lang="nb-NO" sz="2400" dirty="0" smtClean="0"/>
          </a:p>
          <a:p>
            <a:pPr algn="l"/>
            <a:r>
              <a:rPr lang="nb-NO" sz="2400" dirty="0" smtClean="0"/>
              <a:t>Periodeplaner i </a:t>
            </a:r>
            <a:r>
              <a:rPr lang="nb-NO" sz="2400" b="1" dirty="0" smtClean="0"/>
              <a:t>It´s Learning</a:t>
            </a:r>
          </a:p>
          <a:p>
            <a:pPr algn="l"/>
            <a:endParaRPr lang="nb-NO" sz="2400" b="1" dirty="0"/>
          </a:p>
          <a:p>
            <a:pPr algn="l"/>
            <a:r>
              <a:rPr lang="nb-NO" sz="2400" dirty="0" smtClean="0"/>
              <a:t>Fraværsføring i </a:t>
            </a:r>
            <a:r>
              <a:rPr lang="nb-NO" sz="2400" b="1" dirty="0" err="1" smtClean="0"/>
              <a:t>Skolearena</a:t>
            </a:r>
            <a:r>
              <a:rPr lang="nb-NO" sz="2400" dirty="0" smtClean="0"/>
              <a:t>: </a:t>
            </a:r>
            <a:r>
              <a:rPr lang="nb-NO" sz="2400" dirty="0" smtClean="0"/>
              <a:t>Som i fjor, foresatte </a:t>
            </a:r>
            <a:r>
              <a:rPr lang="nb-NO" sz="2400" dirty="0" smtClean="0"/>
              <a:t>innsyn med egen innlogging</a:t>
            </a:r>
            <a:endParaRPr lang="nb-NO" sz="2400" b="1" dirty="0" smtClean="0"/>
          </a:p>
          <a:p>
            <a:pPr lvl="1">
              <a:buNone/>
            </a:pPr>
            <a:endParaRPr lang="nb-NO" sz="2400" dirty="0" smtClean="0"/>
          </a:p>
          <a:p>
            <a:pPr algn="l">
              <a:buFontTx/>
              <a:buNone/>
            </a:pPr>
            <a:endParaRPr lang="nb-NO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C24A8EE-C2C9-497E-9C72-C15FA3D88904}" type="datetime1">
              <a:rPr lang="en-US" smtClean="0"/>
              <a:pPr/>
              <a:t>8/30/2017</a:t>
            </a:fld>
            <a:endParaRPr lang="en-US" smtClean="0"/>
          </a:p>
        </p:txBody>
      </p:sp>
      <p:sp>
        <p:nvSpPr>
          <p:cNvPr id="7171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4066F9-DD2C-4285-8E72-81E33CB78EA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2800" b="1" dirty="0" smtClean="0"/>
              <a:t>Avsluttende fag etter Vg2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dirty="0" smtClean="0"/>
          </a:p>
          <a:p>
            <a:pPr algn="l"/>
            <a:r>
              <a:rPr lang="nb-NO" sz="2400" dirty="0" smtClean="0"/>
              <a:t>Alle programfag</a:t>
            </a:r>
          </a:p>
          <a:p>
            <a:pPr algn="l"/>
            <a:endParaRPr lang="nb-NO" sz="2400" dirty="0" smtClean="0"/>
          </a:p>
          <a:p>
            <a:pPr algn="l"/>
            <a:r>
              <a:rPr lang="nb-NO" sz="2400" smtClean="0"/>
              <a:t>Matematikk 2P </a:t>
            </a:r>
            <a:endParaRPr lang="nb-NO" sz="2400" dirty="0" smtClean="0"/>
          </a:p>
          <a:p>
            <a:pPr algn="l">
              <a:buNone/>
            </a:pPr>
            <a:endParaRPr lang="nb-NO" sz="2400" dirty="0" smtClean="0"/>
          </a:p>
          <a:p>
            <a:pPr algn="l"/>
            <a:r>
              <a:rPr lang="nb-NO" sz="2400" dirty="0" smtClean="0"/>
              <a:t>2. fremmedspråk </a:t>
            </a:r>
            <a:r>
              <a:rPr lang="nb-NO" sz="1400" dirty="0" smtClean="0"/>
              <a:t>(unntatt elever som ikke hadde 2. fremmedspråk i ungdomsskolen)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5F053D5-AC6A-40E4-BFD7-3FB2B6025F4E}" type="datetime1">
              <a:rPr lang="en-US" smtClean="0"/>
              <a:pPr/>
              <a:t>8/30/2017</a:t>
            </a:fld>
            <a:endParaRPr lang="en-US" smtClean="0"/>
          </a:p>
        </p:txBody>
      </p:sp>
      <p:sp>
        <p:nvSpPr>
          <p:cNvPr id="8195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ED78D2-A08C-454F-AADD-964B0B4114A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/>
              <a:t>Fag som fortsetter på Vg3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sz="2400" dirty="0" smtClean="0"/>
              <a:t>Norsk</a:t>
            </a:r>
          </a:p>
          <a:p>
            <a:pPr algn="l"/>
            <a:r>
              <a:rPr lang="nb-NO" sz="2400" smtClean="0"/>
              <a:t>Kroppsøving</a:t>
            </a:r>
            <a:endParaRPr lang="nb-NO" sz="2400" dirty="0" smtClean="0"/>
          </a:p>
          <a:p>
            <a:pPr algn="l"/>
            <a:r>
              <a:rPr lang="nb-NO" sz="2400" dirty="0" smtClean="0"/>
              <a:t>Historie</a:t>
            </a:r>
          </a:p>
          <a:p>
            <a:pPr algn="l"/>
            <a:r>
              <a:rPr lang="nb-NO" sz="2400" dirty="0" smtClean="0"/>
              <a:t>Fremmedspråk (</a:t>
            </a:r>
            <a:r>
              <a:rPr lang="nb-NO" sz="1600" dirty="0" smtClean="0"/>
              <a:t>elever som ikke hadde 2. fremmedspråk i ungdomsskolen))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Faglige prosjekter på OHG</a:t>
            </a:r>
          </a:p>
        </p:txBody>
      </p:sp>
      <p:sp>
        <p:nvSpPr>
          <p:cNvPr id="11267" name="Plassholder for innhold 2"/>
          <p:cNvSpPr>
            <a:spLocks noGrp="1"/>
          </p:cNvSpPr>
          <p:nvPr>
            <p:ph idx="1"/>
          </p:nvPr>
        </p:nvSpPr>
        <p:spPr>
          <a:xfrm>
            <a:off x="923192" y="2039815"/>
            <a:ext cx="8519258" cy="3827585"/>
          </a:xfrm>
        </p:spPr>
        <p:txBody>
          <a:bodyPr/>
          <a:lstStyle/>
          <a:p>
            <a:pPr algn="l">
              <a:defRPr/>
            </a:pPr>
            <a:r>
              <a:rPr lang="nb-NO" altLang="nb-NO" sz="1800" dirty="0" smtClean="0"/>
              <a:t>Euroklasse </a:t>
            </a:r>
            <a:r>
              <a:rPr lang="nb-NO" altLang="nb-NO" sz="1800" dirty="0"/>
              <a:t>– inne i sitt </a:t>
            </a:r>
            <a:r>
              <a:rPr lang="nb-NO" altLang="nb-NO" sz="1800" dirty="0" smtClean="0"/>
              <a:t>27. </a:t>
            </a:r>
            <a:r>
              <a:rPr lang="nb-NO" altLang="nb-NO" sz="1800" dirty="0"/>
              <a:t>år. Utveksling til Bath i England for 30 elever på Vg2</a:t>
            </a:r>
          </a:p>
          <a:p>
            <a:pPr algn="l">
              <a:defRPr/>
            </a:pPr>
            <a:r>
              <a:rPr lang="nb-NO" altLang="nb-NO" sz="1800" dirty="0"/>
              <a:t>Vennskapsskoleprosjekt med Ingrid </a:t>
            </a:r>
            <a:r>
              <a:rPr lang="nb-NO" altLang="nb-NO" sz="1800" dirty="0" err="1"/>
              <a:t>Segerstedts</a:t>
            </a:r>
            <a:r>
              <a:rPr lang="nb-NO" altLang="nb-NO" sz="1800" dirty="0"/>
              <a:t> gymnasium i Gøteborg</a:t>
            </a:r>
          </a:p>
          <a:p>
            <a:pPr algn="l">
              <a:defRPr/>
            </a:pPr>
            <a:r>
              <a:rPr lang="nb-NO" altLang="nb-NO" sz="1800" dirty="0"/>
              <a:t>Vennskapsskoleprosjekt med japanske skoler</a:t>
            </a:r>
          </a:p>
          <a:p>
            <a:pPr algn="l">
              <a:defRPr/>
            </a:pPr>
            <a:r>
              <a:rPr lang="nb-NO" altLang="nb-NO" sz="1800" dirty="0"/>
              <a:t>Samarbeidsskole i utvekslingsprosjekt til Berlin. Vg2-utveksling administrert av Kongshavn vgs. </a:t>
            </a:r>
          </a:p>
          <a:p>
            <a:pPr algn="l">
              <a:defRPr/>
            </a:pPr>
            <a:r>
              <a:rPr lang="nb-NO" altLang="nb-NO" sz="1800" dirty="0"/>
              <a:t>Studieturer uke 42 og uke 10. </a:t>
            </a:r>
            <a:r>
              <a:rPr lang="nb-NO" altLang="nb-NO" sz="1800" dirty="0" smtClean="0"/>
              <a:t>Italia</a:t>
            </a:r>
            <a:r>
              <a:rPr lang="nb-NO" altLang="nb-NO" sz="1800" dirty="0"/>
              <a:t>, Tyskland, Spania, Frankrike, Storbritannia, </a:t>
            </a:r>
            <a:r>
              <a:rPr lang="nb-NO" altLang="nb-NO" sz="1800" dirty="0" smtClean="0"/>
              <a:t>Irland osv.</a:t>
            </a:r>
            <a:endParaRPr lang="nb-NO" altLang="nb-NO" sz="1800" dirty="0"/>
          </a:p>
          <a:p>
            <a:pPr algn="l">
              <a:defRPr/>
            </a:pPr>
            <a:r>
              <a:rPr lang="nb-NO" altLang="nb-NO" sz="1800" dirty="0"/>
              <a:t>Deltakelse i faglige konkurranser: Abel, fysikk-, kjemi og filosofi- OL</a:t>
            </a:r>
          </a:p>
          <a:p>
            <a:pPr algn="l">
              <a:defRPr/>
            </a:pPr>
            <a:r>
              <a:rPr lang="nb-NO" altLang="nb-NO" sz="1800" dirty="0"/>
              <a:t>Elever fra Vg3 tar matematikk på Universitetet i Oslo </a:t>
            </a:r>
            <a:endParaRPr lang="nb-NO" altLang="nb-NO" sz="1800" dirty="0" smtClean="0"/>
          </a:p>
          <a:p>
            <a:pPr algn="l">
              <a:defRPr/>
            </a:pPr>
            <a:r>
              <a:rPr lang="nb-NO" altLang="nb-NO" sz="1800" dirty="0" smtClean="0"/>
              <a:t>Leksehjelp i realfagene tirsdag mellom kl.14-18 (i biblioteket)</a:t>
            </a:r>
          </a:p>
          <a:p>
            <a:pPr algn="l">
              <a:defRPr/>
            </a:pPr>
            <a:r>
              <a:rPr lang="nb-NO" altLang="nb-NO" sz="1800" dirty="0" smtClean="0"/>
              <a:t>Japansk som fellesfag på dagtid </a:t>
            </a:r>
            <a:endParaRPr lang="nb-NO" altLang="nb-NO" sz="1800" dirty="0"/>
          </a:p>
          <a:p>
            <a:pPr algn="l">
              <a:defRPr/>
            </a:pPr>
            <a:r>
              <a:rPr lang="nb-NO" altLang="nb-NO" sz="1800" dirty="0"/>
              <a:t>Over 100 elever fra hele byen får japanskundervisning på kveldstid på OHG</a:t>
            </a:r>
          </a:p>
          <a:p>
            <a:pPr marL="0" indent="0" algn="l">
              <a:buFontTx/>
              <a:buNone/>
              <a:defRPr/>
            </a:pPr>
            <a:endParaRPr lang="nb-NO" altLang="nb-NO" sz="1600" dirty="0"/>
          </a:p>
          <a:p>
            <a:pPr marL="0" indent="0" algn="l">
              <a:buFontTx/>
              <a:buNone/>
              <a:defRPr/>
            </a:pPr>
            <a:endParaRPr lang="nb-NO" altLang="nb-NO" sz="2400" dirty="0"/>
          </a:p>
        </p:txBody>
      </p:sp>
      <p:sp>
        <p:nvSpPr>
          <p:cNvPr id="11268" name="Plassholder for dato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1E81DFD-A49D-456A-A45A-C7BF716B7191}" type="datetime1">
              <a:rPr lang="en-US" altLang="nb-NO" sz="900" smtClean="0"/>
              <a:pPr algn="r">
                <a:spcBef>
                  <a:spcPct val="0"/>
                </a:spcBef>
                <a:buFontTx/>
                <a:buNone/>
              </a:pPr>
              <a:t>8/30/2017</a:t>
            </a:fld>
            <a:endParaRPr lang="en-US" altLang="nb-NO" sz="900"/>
          </a:p>
        </p:txBody>
      </p:sp>
      <p:sp>
        <p:nvSpPr>
          <p:cNvPr id="11269" name="Plassholder for lysbilde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BB3FACA-12F3-47CE-A0AF-A316BC70E66F}" type="slidenum">
              <a:rPr lang="en-US" altLang="nb-NO" sz="900"/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en-US" altLang="nb-NO" sz="900"/>
          </a:p>
        </p:txBody>
      </p:sp>
    </p:spTree>
    <p:extLst>
      <p:ext uri="{BB962C8B-B14F-4D97-AF65-F5344CB8AC3E}">
        <p14:creationId xmlns:p14="http://schemas.microsoft.com/office/powerpoint/2010/main" val="21366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/>
          <p:cNvSpPr>
            <a:spLocks noGrp="1"/>
          </p:cNvSpPr>
          <p:nvPr>
            <p:ph type="title"/>
          </p:nvPr>
        </p:nvSpPr>
        <p:spPr>
          <a:xfrm>
            <a:off x="1049338" y="1541463"/>
            <a:ext cx="8393112" cy="520700"/>
          </a:xfrm>
        </p:spPr>
        <p:txBody>
          <a:bodyPr/>
          <a:lstStyle/>
          <a:p>
            <a:r>
              <a:rPr lang="nb-NO" altLang="nb-NO" dirty="0"/>
              <a:t>Sosiale prosjekter på OHG</a:t>
            </a:r>
          </a:p>
        </p:txBody>
      </p:sp>
      <p:sp>
        <p:nvSpPr>
          <p:cNvPr id="12291" name="Plassholder for innhold 2"/>
          <p:cNvSpPr>
            <a:spLocks noGrp="1"/>
          </p:cNvSpPr>
          <p:nvPr>
            <p:ph idx="1"/>
          </p:nvPr>
        </p:nvSpPr>
        <p:spPr>
          <a:xfrm>
            <a:off x="1023938" y="2105025"/>
            <a:ext cx="8393112" cy="4064000"/>
          </a:xfrm>
        </p:spPr>
        <p:txBody>
          <a:bodyPr/>
          <a:lstStyle/>
          <a:p>
            <a:pPr algn="l">
              <a:defRPr/>
            </a:pPr>
            <a:r>
              <a:rPr lang="nb-NO" altLang="nb-NO" dirty="0" smtClean="0"/>
              <a:t>Skolestartprogram</a:t>
            </a:r>
            <a:endParaRPr lang="nb-NO" altLang="nb-NO" dirty="0"/>
          </a:p>
          <a:p>
            <a:pPr algn="l">
              <a:defRPr/>
            </a:pPr>
            <a:r>
              <a:rPr lang="nb-NO" altLang="nb-NO" dirty="0"/>
              <a:t>Innsamlingsaksjonen</a:t>
            </a:r>
          </a:p>
          <a:p>
            <a:pPr algn="l">
              <a:defRPr/>
            </a:pPr>
            <a:r>
              <a:rPr lang="nb-NO" altLang="nb-NO" dirty="0"/>
              <a:t>Høstaktivitetsdag</a:t>
            </a:r>
          </a:p>
          <a:p>
            <a:pPr algn="l">
              <a:defRPr/>
            </a:pPr>
            <a:r>
              <a:rPr lang="nb-NO" altLang="nb-NO" dirty="0"/>
              <a:t>Verdensdagen for psykisk helse</a:t>
            </a:r>
          </a:p>
          <a:p>
            <a:pPr algn="l">
              <a:defRPr/>
            </a:pPr>
            <a:r>
              <a:rPr lang="nb-NO" altLang="nb-NO" dirty="0"/>
              <a:t>VIP-prosjekt</a:t>
            </a:r>
          </a:p>
          <a:p>
            <a:pPr algn="l">
              <a:defRPr/>
            </a:pPr>
            <a:r>
              <a:rPr lang="nb-NO" altLang="nb-NO" dirty="0"/>
              <a:t>Elevrådsstyret og elevsamfunnet Mercur arrangerer sosiale sammenkomster</a:t>
            </a:r>
          </a:p>
          <a:p>
            <a:pPr algn="l">
              <a:defRPr/>
            </a:pPr>
            <a:r>
              <a:rPr lang="nb-NO" altLang="nb-NO" dirty="0" smtClean="0"/>
              <a:t>Skolen </a:t>
            </a:r>
            <a:r>
              <a:rPr lang="nb-NO" altLang="nb-NO" dirty="0"/>
              <a:t>arrangerer konserter og besøk fra Den kulturelle skolesekken</a:t>
            </a:r>
          </a:p>
          <a:p>
            <a:pPr algn="l">
              <a:defRPr/>
            </a:pPr>
            <a:r>
              <a:rPr lang="nb-NO" altLang="nb-NO" dirty="0"/>
              <a:t>Idrettsstyret legger til rette for idrettsturneringer</a:t>
            </a:r>
          </a:p>
          <a:p>
            <a:pPr marL="0" indent="0" algn="l">
              <a:buFontTx/>
              <a:buNone/>
              <a:defRPr/>
            </a:pPr>
            <a:endParaRPr lang="nb-NO" altLang="nb-NO" sz="2400" dirty="0"/>
          </a:p>
          <a:p>
            <a:pPr algn="l">
              <a:defRPr/>
            </a:pPr>
            <a:endParaRPr lang="nb-NO" altLang="nb-NO" sz="2400" dirty="0"/>
          </a:p>
          <a:p>
            <a:pPr algn="l">
              <a:defRPr/>
            </a:pPr>
            <a:endParaRPr lang="nb-NO" altLang="nb-NO" sz="2400" dirty="0"/>
          </a:p>
          <a:p>
            <a:pPr algn="l">
              <a:defRPr/>
            </a:pPr>
            <a:endParaRPr lang="nb-NO" altLang="nb-NO" sz="2400" dirty="0"/>
          </a:p>
          <a:p>
            <a:pPr algn="l">
              <a:defRPr/>
            </a:pPr>
            <a:endParaRPr lang="nb-NO" altLang="nb-NO" sz="2400" dirty="0"/>
          </a:p>
        </p:txBody>
      </p:sp>
      <p:sp>
        <p:nvSpPr>
          <p:cNvPr id="12292" name="Plassholder for dato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0571896-79DC-4C54-B490-637CD90D896B}" type="datetime1">
              <a:rPr lang="en-US" altLang="nb-NO" sz="900" smtClean="0"/>
              <a:pPr algn="r">
                <a:spcBef>
                  <a:spcPct val="0"/>
                </a:spcBef>
                <a:buFontTx/>
                <a:buNone/>
              </a:pPr>
              <a:t>8/30/2017</a:t>
            </a:fld>
            <a:endParaRPr lang="en-US" altLang="nb-NO" sz="900"/>
          </a:p>
        </p:txBody>
      </p:sp>
      <p:sp>
        <p:nvSpPr>
          <p:cNvPr id="12293" name="Plassholder for lysbilde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87B3F8FC-E694-46D8-906B-8CD542FB5CA6}" type="slidenum">
              <a:rPr lang="en-US" altLang="nb-NO" sz="900"/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n-US" altLang="nb-NO" sz="900"/>
          </a:p>
        </p:txBody>
      </p:sp>
    </p:spTree>
    <p:extLst>
      <p:ext uri="{BB962C8B-B14F-4D97-AF65-F5344CB8AC3E}">
        <p14:creationId xmlns:p14="http://schemas.microsoft.com/office/powerpoint/2010/main" val="1196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Innsamlingsaksjonen</a:t>
            </a:r>
            <a:endParaRPr lang="fr-FR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66802" y="2209800"/>
            <a:ext cx="5035171" cy="3657600"/>
          </a:xfrm>
        </p:spPr>
        <p:txBody>
          <a:bodyPr/>
          <a:lstStyle/>
          <a:p>
            <a:r>
              <a:rPr lang="fr-FR" dirty="0" err="1" smtClean="0"/>
              <a:t>OHGs</a:t>
            </a:r>
            <a:r>
              <a:rPr lang="fr-FR" dirty="0" smtClean="0"/>
              <a:t> </a:t>
            </a:r>
            <a:r>
              <a:rPr lang="fr-FR" dirty="0" err="1" smtClean="0"/>
              <a:t>alternativ</a:t>
            </a:r>
            <a:r>
              <a:rPr lang="fr-FR" dirty="0" smtClean="0"/>
              <a:t> </a:t>
            </a:r>
            <a:r>
              <a:rPr lang="fr-FR" dirty="0" err="1" smtClean="0"/>
              <a:t>til</a:t>
            </a:r>
            <a:r>
              <a:rPr lang="fr-FR" dirty="0" smtClean="0"/>
              <a:t> </a:t>
            </a:r>
            <a:r>
              <a:rPr lang="fr-FR" dirty="0" err="1" smtClean="0"/>
              <a:t>operasjon</a:t>
            </a:r>
            <a:r>
              <a:rPr lang="fr-FR" dirty="0" smtClean="0"/>
              <a:t> </a:t>
            </a:r>
            <a:r>
              <a:rPr lang="fr-FR" dirty="0" err="1" smtClean="0"/>
              <a:t>dagsverk</a:t>
            </a:r>
            <a:endParaRPr lang="fr-FR" dirty="0" smtClean="0"/>
          </a:p>
          <a:p>
            <a:r>
              <a:rPr lang="fr-FR" dirty="0" err="1" smtClean="0"/>
              <a:t>Pengene</a:t>
            </a:r>
            <a:r>
              <a:rPr lang="fr-FR" dirty="0" smtClean="0"/>
              <a:t> </a:t>
            </a:r>
            <a:r>
              <a:rPr lang="fr-FR" dirty="0" err="1" smtClean="0"/>
              <a:t>som</a:t>
            </a:r>
            <a:r>
              <a:rPr lang="fr-FR" dirty="0" smtClean="0"/>
              <a:t> </a:t>
            </a:r>
            <a:r>
              <a:rPr lang="fr-FR" dirty="0" err="1" smtClean="0"/>
              <a:t>blir</a:t>
            </a:r>
            <a:r>
              <a:rPr lang="fr-FR" dirty="0" smtClean="0"/>
              <a:t> </a:t>
            </a:r>
            <a:r>
              <a:rPr lang="fr-FR" dirty="0" err="1" smtClean="0"/>
              <a:t>samlet</a:t>
            </a:r>
            <a:r>
              <a:rPr lang="fr-FR" dirty="0" smtClean="0"/>
              <a:t> </a:t>
            </a:r>
            <a:r>
              <a:rPr lang="fr-FR" dirty="0" err="1" smtClean="0"/>
              <a:t>inn</a:t>
            </a:r>
            <a:r>
              <a:rPr lang="fr-FR" dirty="0" smtClean="0"/>
              <a:t> </a:t>
            </a:r>
            <a:r>
              <a:rPr lang="fr-FR" dirty="0" err="1" smtClean="0"/>
              <a:t>går</a:t>
            </a:r>
            <a:r>
              <a:rPr lang="fr-FR" dirty="0" smtClean="0"/>
              <a:t> </a:t>
            </a:r>
            <a:r>
              <a:rPr lang="fr-FR" dirty="0" err="1" smtClean="0"/>
              <a:t>til</a:t>
            </a:r>
            <a:r>
              <a:rPr lang="fr-FR" dirty="0" smtClean="0"/>
              <a:t> </a:t>
            </a:r>
            <a:r>
              <a:rPr lang="fr-FR" dirty="0" err="1" smtClean="0"/>
              <a:t>skoler</a:t>
            </a:r>
            <a:r>
              <a:rPr lang="fr-FR" dirty="0" smtClean="0"/>
              <a:t> i </a:t>
            </a:r>
            <a:r>
              <a:rPr lang="fr-FR" dirty="0" err="1" smtClean="0"/>
              <a:t>Sør-Afrika</a:t>
            </a:r>
            <a:endParaRPr lang="fr-FR" dirty="0" smtClean="0"/>
          </a:p>
          <a:p>
            <a:r>
              <a:rPr lang="fr-FR" dirty="0" smtClean="0"/>
              <a:t>IMPANDE-Rolf Olsen</a:t>
            </a:r>
          </a:p>
          <a:p>
            <a:r>
              <a:rPr lang="fr-FR" dirty="0" smtClean="0"/>
              <a:t>Alternative </a:t>
            </a:r>
            <a:r>
              <a:rPr lang="fr-FR" dirty="0" err="1" smtClean="0"/>
              <a:t>måter</a:t>
            </a:r>
            <a:r>
              <a:rPr lang="fr-FR" dirty="0" smtClean="0"/>
              <a:t> </a:t>
            </a:r>
            <a:r>
              <a:rPr lang="fr-FR" dirty="0" err="1" smtClean="0"/>
              <a:t>å</a:t>
            </a:r>
            <a:r>
              <a:rPr lang="fr-FR" dirty="0" smtClean="0"/>
              <a:t> </a:t>
            </a:r>
            <a:r>
              <a:rPr lang="fr-FR" dirty="0" err="1" smtClean="0"/>
              <a:t>samle</a:t>
            </a:r>
            <a:r>
              <a:rPr lang="fr-FR" dirty="0" smtClean="0"/>
              <a:t> </a:t>
            </a:r>
            <a:r>
              <a:rPr lang="fr-FR" dirty="0" err="1" smtClean="0"/>
              <a:t>inn</a:t>
            </a:r>
            <a:r>
              <a:rPr lang="fr-FR" dirty="0" smtClean="0"/>
              <a:t> </a:t>
            </a:r>
            <a:r>
              <a:rPr lang="fr-FR" dirty="0" err="1" smtClean="0"/>
              <a:t>penger</a:t>
            </a:r>
            <a:r>
              <a:rPr lang="fr-FR" dirty="0" smtClean="0"/>
              <a:t> </a:t>
            </a:r>
            <a:r>
              <a:rPr lang="fr-FR" dirty="0" err="1" smtClean="0"/>
              <a:t>på</a:t>
            </a:r>
            <a:endParaRPr lang="fr-FR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917" y="2645338"/>
            <a:ext cx="3053138" cy="203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de_skoler">
  <a:themeElements>
    <a:clrScheme name="">
      <a:dk1>
        <a:srgbClr val="000000"/>
      </a:dk1>
      <a:lt1>
        <a:srgbClr val="FFFFFF"/>
      </a:lt1>
      <a:dk2>
        <a:srgbClr val="000000"/>
      </a:dk2>
      <a:lt2>
        <a:srgbClr val="C5C5BA"/>
      </a:lt2>
      <a:accent1>
        <a:srgbClr val="00338C"/>
      </a:accent1>
      <a:accent2>
        <a:srgbClr val="00338C"/>
      </a:accent2>
      <a:accent3>
        <a:srgbClr val="FFFFFF"/>
      </a:accent3>
      <a:accent4>
        <a:srgbClr val="000000"/>
      </a:accent4>
      <a:accent5>
        <a:srgbClr val="AAADC5"/>
      </a:accent5>
      <a:accent6>
        <a:srgbClr val="002D7E"/>
      </a:accent6>
      <a:hlink>
        <a:srgbClr val="CCCCFF"/>
      </a:hlink>
      <a:folHlink>
        <a:srgbClr val="B2B2B2"/>
      </a:folHlink>
    </a:clrScheme>
    <a:fontScheme name="Ude_skol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de_skol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de_skol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2461</TotalTime>
  <Words>721</Words>
  <Application>Microsoft Office PowerPoint</Application>
  <PresentationFormat>A4 (210 x 297 mm)</PresentationFormat>
  <Paragraphs>153</Paragraphs>
  <Slides>17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</vt:lpstr>
      <vt:lpstr>Times New Roman</vt:lpstr>
      <vt:lpstr>Wingdings</vt:lpstr>
      <vt:lpstr>Ude_skoler</vt:lpstr>
      <vt:lpstr>Foreldremøte Vg2 ST - 5.september 2017</vt:lpstr>
      <vt:lpstr>Fokusområder 2017 – 2018 : Alle skal lære mer! </vt:lpstr>
      <vt:lpstr>Klassen</vt:lpstr>
      <vt:lpstr>Faglig</vt:lpstr>
      <vt:lpstr>Avsluttende fag etter Vg2</vt:lpstr>
      <vt:lpstr>Fag som fortsetter på Vg3</vt:lpstr>
      <vt:lpstr>Faglige prosjekter på OHG</vt:lpstr>
      <vt:lpstr>Sosiale prosjekter på OHG</vt:lpstr>
      <vt:lpstr>Innsamlingsaksjonen</vt:lpstr>
      <vt:lpstr>Orden og atferd</vt:lpstr>
      <vt:lpstr>Fravær</vt:lpstr>
      <vt:lpstr>§ 3-3 forskrift til opplæringsloven, grunnlaget for vurdering</vt:lpstr>
      <vt:lpstr>Innføring av fraværsgrense i videregående skole</vt:lpstr>
      <vt:lpstr>PowerPoint-presentasjon</vt:lpstr>
      <vt:lpstr>Et trygt og godt skolemiljø for alle</vt:lpstr>
      <vt:lpstr>Kommende foreldremøter  </vt:lpstr>
      <vt:lpstr>Spørsmål?</vt:lpstr>
    </vt:vector>
  </TitlesOfParts>
  <Company>Utdanningsetaten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IJohanse</dc:creator>
  <cp:lastModifiedBy>Camilla Mehl</cp:lastModifiedBy>
  <cp:revision>135</cp:revision>
  <cp:lastPrinted>2016-08-31T07:56:33Z</cp:lastPrinted>
  <dcterms:created xsi:type="dcterms:W3CDTF">2007-05-23T11:28:38Z</dcterms:created>
  <dcterms:modified xsi:type="dcterms:W3CDTF">2017-08-30T08:14:22Z</dcterms:modified>
</cp:coreProperties>
</file>