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4"/>
  </p:sldMasterIdLst>
  <p:notesMasterIdLst>
    <p:notesMasterId r:id="rId31"/>
  </p:notesMasterIdLst>
  <p:handoutMasterIdLst>
    <p:handoutMasterId r:id="rId32"/>
  </p:handoutMasterIdLst>
  <p:sldIdLst>
    <p:sldId id="256" r:id="rId5"/>
    <p:sldId id="306" r:id="rId6"/>
    <p:sldId id="307" r:id="rId7"/>
    <p:sldId id="308" r:id="rId8"/>
    <p:sldId id="309" r:id="rId9"/>
    <p:sldId id="313" r:id="rId10"/>
    <p:sldId id="312" r:id="rId11"/>
    <p:sldId id="311" r:id="rId12"/>
    <p:sldId id="310" r:id="rId13"/>
    <p:sldId id="327" r:id="rId14"/>
    <p:sldId id="303" r:id="rId15"/>
    <p:sldId id="304" r:id="rId16"/>
    <p:sldId id="305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14" r:id="rId30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0000"/>
    <a:srgbClr val="C6C6BC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 snapToGrid="0"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8351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9326" y="1"/>
            <a:ext cx="2928350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274"/>
            <a:ext cx="2928351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9326" y="9377274"/>
            <a:ext cx="2928350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EC457E-CA76-48FD-AB45-1D769657CF5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6932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773113"/>
            <a:ext cx="5414963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44209"/>
            <a:ext cx="4984962" cy="44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274"/>
            <a:ext cx="2945659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7274"/>
            <a:ext cx="2945659" cy="5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0B2F20CC-6186-44E6-8D00-3722E28B766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46568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D2AAA0-470A-4480-8A4A-595F55B5ADBD}" type="slidenum">
              <a:rPr lang="nb-NO" altLang="nb-NO">
                <a:latin typeface="Times" panose="02020603050405020304" pitchFamily="18" charset="0"/>
              </a:rPr>
              <a:pPr/>
              <a:t>1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6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607150-EA30-4295-92B1-11712566D20B}" type="slidenum">
              <a:rPr lang="nb-NO" altLang="nb-NO" smtClean="0">
                <a:latin typeface="Times" pitchFamily="18" charset="0"/>
              </a:rPr>
              <a:pPr/>
              <a:t>11</a:t>
            </a:fld>
            <a:endParaRPr lang="nb-NO" altLang="nb-NO" smtClean="0"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51558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607150-EA30-4295-92B1-11712566D20B}" type="slidenum">
              <a:rPr lang="nb-NO" altLang="nb-NO" smtClean="0">
                <a:latin typeface="Times" pitchFamily="18" charset="0"/>
              </a:rPr>
              <a:pPr/>
              <a:t>14</a:t>
            </a:fld>
            <a:endParaRPr lang="nb-NO" altLang="nb-NO" smtClean="0"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312990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nb-NO" sz="1500">
                <a:latin typeface="Times New Roman" charset="0"/>
              </a:rPr>
              <a:t>Oslo kommune</a:t>
            </a:r>
          </a:p>
          <a:p>
            <a:pPr>
              <a:lnSpc>
                <a:spcPts val="1700"/>
              </a:lnSpc>
              <a:defRPr/>
            </a:pPr>
            <a:r>
              <a:rPr lang="nb-NO" sz="1500" b="1">
                <a:latin typeface="Times New Roman" charset="0"/>
              </a:rPr>
              <a:t>Utdanningsetaten</a:t>
            </a:r>
          </a:p>
          <a:p>
            <a:pPr>
              <a:lnSpc>
                <a:spcPts val="2400"/>
              </a:lnSpc>
              <a:defRPr/>
            </a:pPr>
            <a:endParaRPr lang="nb-NO" sz="1500" b="1">
              <a:latin typeface="Times New Roman" charset="0"/>
            </a:endParaRPr>
          </a:p>
        </p:txBody>
      </p:sp>
      <p:pic>
        <p:nvPicPr>
          <p:cNvPr id="6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889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2400">
              <a:latin typeface="Times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b-NO" sz="1500">
                <a:latin typeface="Times New Roman" charset="0"/>
              </a:rPr>
              <a:t>Oslo Handelsgymnasium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0275" y="62976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fld id="{EB4591B5-04D2-4101-A030-1FE2195ABD8A}" type="slidenum">
              <a:rPr lang="en-US" altLang="nb-NO"/>
              <a:pPr/>
              <a:t>‹#›</a:t>
            </a:fld>
            <a:endParaRPr lang="en-US" altLang="nb-NO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280275" y="58674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C1F2-AB84-436A-86E7-635C154AB59A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03B6-02BF-4FFF-8A8B-F7463949C187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64505-E5D4-4208-9FB7-AD14B3ACE55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81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78A4-2945-441D-9C50-E4F8ECCC759E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5A540-F7FF-4D3A-889C-BE8C78BD150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9707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85A2-C58B-4180-9704-DD10D33C1D6A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3CE3-4405-47CD-93FC-D742726E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533D-3039-4F13-9EC3-0FEA54921A1C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963A6-CDDB-474F-A0FC-18CCD01C85E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786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C878-8CF7-4202-9060-732A12B9B1B3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45971-E597-456D-B9D5-1C1ECBA2820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1865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EA0F-2CD9-4F11-8A1D-B54F02766068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AA068-A8BD-438C-9ACA-877890984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1611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9029-923E-46D4-A70D-1D0FC8D511AF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00F73-560A-4E27-A462-BFA6BDEFD0B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4023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A30B-2359-4675-AC3B-BA8D348F621B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E84A6-AA71-4603-9A92-33F038EA7AB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697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43A6-2FC8-4F4B-996A-C6F6D966BFF1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36B03-79E9-45E8-AB8E-FBB0018F31B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085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7C72A-A214-42CE-BE09-1F02F5B4CA14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BF130-3A24-473F-82C5-8256E1E14C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14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21A1-AA4C-4590-8F19-79350D6297AD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3EB89-46D9-45B9-A95B-1B09A0B2023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670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fld id="{A60EC2BA-6E25-4B26-87DA-CEC1A40A9EC2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81863" y="58674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7D68D4DF-9088-4ADE-90BB-6194C0B0BE59}" type="slidenum">
              <a:rPr lang="en-US" altLang="nb-NO"/>
              <a:pPr/>
              <a:t>‹#›</a:t>
            </a:fld>
            <a:endParaRPr lang="en-US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Elevundersøkelsen 2007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Lærermøte 30. mai 2007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0073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nb-NO" sz="1500">
                <a:latin typeface="Times New Roman" charset="0"/>
              </a:rPr>
              <a:t>Oslo kommune</a:t>
            </a:r>
          </a:p>
          <a:p>
            <a:pPr>
              <a:lnSpc>
                <a:spcPts val="1700"/>
              </a:lnSpc>
              <a:defRPr/>
            </a:pPr>
            <a:r>
              <a:rPr lang="nb-NO" sz="1500" b="1">
                <a:latin typeface="Times New Roman" charset="0"/>
              </a:rPr>
              <a:t>Utdanningsetaten</a:t>
            </a:r>
          </a:p>
          <a:p>
            <a:pPr>
              <a:lnSpc>
                <a:spcPts val="2400"/>
              </a:lnSpc>
              <a:defRPr/>
            </a:pPr>
            <a:endParaRPr lang="nb-NO" sz="1500" b="1">
              <a:latin typeface="Times New Roman" charset="0"/>
            </a:endParaRPr>
          </a:p>
        </p:txBody>
      </p:sp>
      <p:pic>
        <p:nvPicPr>
          <p:cNvPr id="1034" name="Picture 10" descr="BYVPEN-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b-NO" altLang="nb-NO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889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2400">
              <a:latin typeface="Times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b-NO" sz="1500">
                <a:latin typeface="Times New Roman" charset="0"/>
              </a:rPr>
              <a:t>Oslo Handelsgymnasium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globalassets/filer/vurdering/eksamen-vgo/eksamensplan/eksamenplan_v19_vgo_04.07.1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or.no/" TargetMode="External"/><Relationship Id="rId2" Type="http://schemas.openxmlformats.org/officeDocument/2006/relationships/hyperlink" Target="http://www.ansa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lkehogskole.n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orsvaret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nning.no/" TargetMode="External"/><Relationship Id="rId7" Type="http://schemas.openxmlformats.org/officeDocument/2006/relationships/hyperlink" Target="http://www.privatistweb.no/" TargetMode="External"/><Relationship Id="rId2" Type="http://schemas.openxmlformats.org/officeDocument/2006/relationships/hyperlink" Target="http://www.samordnaopptak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svaret.no/" TargetMode="External"/><Relationship Id="rId5" Type="http://schemas.openxmlformats.org/officeDocument/2006/relationships/hyperlink" Target="http://www.ansa.no/" TargetMode="External"/><Relationship Id="rId4" Type="http://schemas.openxmlformats.org/officeDocument/2006/relationships/hyperlink" Target="http://www.tautdanning.no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ine.birgitte.gerdrup@ude.oslo.kommune.n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iv.skovli@bfr.oslo.kommune.n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altLang="nb-NO" sz="2800" dirty="0"/>
              <a:t>Velkommen til Oslo Handelsgymnasium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5050" y="2222500"/>
            <a:ext cx="8393113" cy="1028700"/>
          </a:xfrm>
        </p:spPr>
        <p:txBody>
          <a:bodyPr/>
          <a:lstStyle/>
          <a:p>
            <a:r>
              <a:rPr lang="nb-NO" altLang="nb-NO" dirty="0" smtClean="0"/>
              <a:t>Vg3 </a:t>
            </a:r>
            <a:r>
              <a:rPr lang="nb-NO" altLang="nb-NO" dirty="0"/>
              <a:t>studiespesialisering </a:t>
            </a:r>
          </a:p>
          <a:p>
            <a:r>
              <a:rPr lang="nb-NO" altLang="nb-NO" smtClean="0"/>
              <a:t>Torsdag 13.september 2018</a:t>
            </a:r>
            <a:endParaRPr lang="nb-NO" altLang="nb-NO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Fagstrukturen i Vg3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139950"/>
            <a:ext cx="8393112" cy="3727450"/>
          </a:xfrm>
        </p:spPr>
        <p:txBody>
          <a:bodyPr/>
          <a:lstStyle/>
          <a:p>
            <a:pPr marL="0" indent="0" algn="l" fontAlgn="ctr">
              <a:buNone/>
            </a:pPr>
            <a:r>
              <a:rPr lang="nb-NO" dirty="0" smtClean="0"/>
              <a:t>Obligatoriske fellesfag: </a:t>
            </a:r>
          </a:p>
          <a:p>
            <a:pPr algn="l" fontAlgn="ctr"/>
            <a:r>
              <a:rPr lang="nb-NO" dirty="0" smtClean="0"/>
              <a:t>Norsk (6t) </a:t>
            </a:r>
          </a:p>
          <a:p>
            <a:pPr algn="l" fontAlgn="ctr"/>
            <a:r>
              <a:rPr lang="nb-NO" dirty="0" smtClean="0"/>
              <a:t>Historie (4t) </a:t>
            </a:r>
          </a:p>
          <a:p>
            <a:pPr algn="l" fontAlgn="ctr"/>
            <a:r>
              <a:rPr lang="nb-NO" dirty="0" smtClean="0"/>
              <a:t>Kroppsøving (2t) </a:t>
            </a:r>
          </a:p>
          <a:p>
            <a:pPr algn="l" fontAlgn="ctr"/>
            <a:r>
              <a:rPr lang="nb-NO" dirty="0" smtClean="0"/>
              <a:t>Religion og etikk (3t)</a:t>
            </a:r>
          </a:p>
          <a:p>
            <a:pPr marL="0" indent="0" algn="l" fontAlgn="ctr">
              <a:buNone/>
            </a:pPr>
            <a:endParaRPr lang="nb-NO" dirty="0" smtClean="0"/>
          </a:p>
          <a:p>
            <a:pPr marL="0" indent="0" algn="l" fontAlgn="ctr">
              <a:buNone/>
            </a:pPr>
            <a:r>
              <a:rPr lang="nb-NO" dirty="0" smtClean="0"/>
              <a:t>Programfag: </a:t>
            </a:r>
          </a:p>
          <a:p>
            <a:pPr algn="l" fontAlgn="ctr"/>
            <a:r>
              <a:rPr lang="nb-NO" dirty="0" smtClean="0"/>
              <a:t>Programfag (5t)</a:t>
            </a:r>
          </a:p>
          <a:p>
            <a:pPr algn="l" fontAlgn="ctr"/>
            <a:r>
              <a:rPr lang="nb-NO" dirty="0"/>
              <a:t>Programfag (5t)</a:t>
            </a:r>
          </a:p>
          <a:p>
            <a:pPr algn="l" fontAlgn="ctr"/>
            <a:r>
              <a:rPr lang="nb-NO" dirty="0"/>
              <a:t>Programfag (5t</a:t>
            </a:r>
            <a:r>
              <a:rPr lang="nb-NO" dirty="0" smtClean="0"/>
              <a:t>) eller obligatorisk fremmedspråk (5t)</a:t>
            </a:r>
            <a:endParaRPr lang="nb-NO" dirty="0"/>
          </a:p>
          <a:p>
            <a:pPr marL="0" indent="0" algn="l" fontAlgn="ctr">
              <a:buNone/>
            </a:pPr>
            <a:endParaRPr lang="nb-NO" dirty="0"/>
          </a:p>
          <a:p>
            <a:pPr marL="0" indent="0" algn="l" fontAlgn="ctr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543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dato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D4D266E-0B20-4C51-9FAD-D6B43D41B97C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9/13/2018</a:t>
            </a:fld>
            <a:endParaRPr lang="en-US" altLang="nb-NO" sz="900" smtClean="0"/>
          </a:p>
        </p:txBody>
      </p:sp>
      <p:sp>
        <p:nvSpPr>
          <p:cNvPr id="4099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DA313A-F2B7-4B6A-B4E6-63B9BF22FA00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nb-NO" sz="9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Heldagsprøver</a:t>
            </a:r>
            <a:br>
              <a:rPr lang="nb-NO" altLang="nb-NO" dirty="0" smtClean="0"/>
            </a:br>
            <a:endParaRPr lang="nb-NO" altLang="nb-NO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9338" y="2236372"/>
            <a:ext cx="7338524" cy="3670300"/>
          </a:xfrm>
        </p:spPr>
        <p:txBody>
          <a:bodyPr/>
          <a:lstStyle/>
          <a:p>
            <a:pPr algn="l">
              <a:defRPr/>
            </a:pPr>
            <a:r>
              <a:rPr lang="nb-NO" dirty="0" smtClean="0"/>
              <a:t>En prøve i høst – tirsdag 18.desember: matematikk </a:t>
            </a:r>
          </a:p>
          <a:p>
            <a:pPr marL="0" indent="0" algn="l">
              <a:buNone/>
              <a:defRPr/>
            </a:pPr>
            <a:r>
              <a:rPr lang="nb-NO" dirty="0"/>
              <a:t> </a:t>
            </a:r>
            <a:r>
              <a:rPr lang="nb-NO" dirty="0" smtClean="0"/>
              <a:t>     (alternativt opplegg for elever som ikke har matematikk)</a:t>
            </a:r>
          </a:p>
          <a:p>
            <a:pPr marL="0" indent="0" algn="l">
              <a:buNone/>
              <a:defRPr/>
            </a:pPr>
            <a:endParaRPr lang="nb-NO" dirty="0" smtClean="0"/>
          </a:p>
          <a:p>
            <a:pPr algn="l">
              <a:defRPr/>
            </a:pPr>
            <a:r>
              <a:rPr lang="nb-NO" dirty="0" smtClean="0"/>
              <a:t>Våren 2019: Heldagsprøveperiode 1.-12.april</a:t>
            </a:r>
          </a:p>
          <a:p>
            <a:pPr lvl="1">
              <a:defRPr/>
            </a:pPr>
            <a:r>
              <a:rPr lang="nb-NO" dirty="0" smtClean="0"/>
              <a:t>Heldagsprøver og undervisning</a:t>
            </a:r>
          </a:p>
          <a:p>
            <a:pPr marL="0" indent="0" algn="l">
              <a:buNone/>
              <a:defRPr/>
            </a:pP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13017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Eksamen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049338" y="2197100"/>
            <a:ext cx="8393112" cy="3849688"/>
          </a:xfrm>
        </p:spPr>
        <p:txBody>
          <a:bodyPr/>
          <a:lstStyle/>
          <a:p>
            <a:pPr algn="l"/>
            <a:r>
              <a:rPr lang="nb-NO" dirty="0" smtClean="0"/>
              <a:t>Kunngjøring av skriftlig eksamenstrekk: 15.mai kl.09.00</a:t>
            </a:r>
          </a:p>
          <a:p>
            <a:pPr algn="l"/>
            <a:r>
              <a:rPr lang="nb-NO" dirty="0" smtClean="0"/>
              <a:t>Skriftlig eksamen starter mandag 20.mai og er ferdig 5.juni</a:t>
            </a:r>
          </a:p>
          <a:p>
            <a:pPr algn="l"/>
            <a:endParaRPr lang="nb-NO" dirty="0"/>
          </a:p>
          <a:p>
            <a:pPr algn="l"/>
            <a:r>
              <a:rPr lang="nb-NO" dirty="0" smtClean="0"/>
              <a:t>Hovedregler for eksamenstrekk:</a:t>
            </a:r>
          </a:p>
          <a:p>
            <a:pPr lvl="1"/>
            <a:r>
              <a:rPr lang="nb-NO" dirty="0" smtClean="0"/>
              <a:t>Norsk hovedmål skriftlig</a:t>
            </a:r>
          </a:p>
          <a:p>
            <a:pPr lvl="1"/>
            <a:r>
              <a:rPr lang="nb-NO" dirty="0" smtClean="0"/>
              <a:t>Ytterligere 2 skriftlige eksamener, sidemål </a:t>
            </a:r>
            <a:r>
              <a:rPr lang="nb-NO" dirty="0"/>
              <a:t>og/eller </a:t>
            </a:r>
            <a:r>
              <a:rPr lang="nb-NO" dirty="0" smtClean="0"/>
              <a:t>programfag</a:t>
            </a:r>
          </a:p>
          <a:p>
            <a:pPr lvl="1"/>
            <a:r>
              <a:rPr lang="nb-NO" dirty="0"/>
              <a:t>E</a:t>
            </a:r>
            <a:r>
              <a:rPr lang="nb-NO" dirty="0" smtClean="0"/>
              <a:t>n muntlig eksamen (etter 5.juni)</a:t>
            </a:r>
          </a:p>
          <a:p>
            <a:pPr lvl="1"/>
            <a:r>
              <a:rPr lang="nb-NO" dirty="0" smtClean="0"/>
              <a:t>Noen må ha to skriftlige og to muntlige eksamener</a:t>
            </a:r>
          </a:p>
          <a:p>
            <a:pPr lvl="1"/>
            <a:endParaRPr lang="nb-NO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A85A2-C58B-4180-9704-DD10D33C1D6A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E3CE3-4405-47CD-93FC-D742726EA6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nfomøte for elevene i mai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9377" y="4308231"/>
            <a:ext cx="7904286" cy="1354015"/>
          </a:xfrm>
        </p:spPr>
        <p:txBody>
          <a:bodyPr/>
          <a:lstStyle/>
          <a:p>
            <a:pPr marL="0" indent="0" algn="l">
              <a:buNone/>
            </a:pPr>
            <a:endParaRPr lang="nb-NO" dirty="0" smtClean="0">
              <a:hlinkClick r:id="rId2"/>
            </a:endParaRPr>
          </a:p>
          <a:p>
            <a:pPr algn="l"/>
            <a:r>
              <a:rPr lang="nb-NO" dirty="0" smtClean="0">
                <a:hlinkClick r:id="rId2"/>
              </a:rPr>
              <a:t>Datoer skriftlig eksamen våren 2019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13</a:t>
            </a:fld>
            <a:endParaRPr lang="en-US" alt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169377" y="2387544"/>
            <a:ext cx="520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Regler for eksamensavvikling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Praktiske tips for gjennomføringen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Klageadgang og frister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26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dato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D4D266E-0B20-4C51-9FAD-D6B43D41B97C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9/13/2018</a:t>
            </a:fld>
            <a:endParaRPr lang="en-US" altLang="nb-NO" sz="900" smtClean="0"/>
          </a:p>
        </p:txBody>
      </p:sp>
      <p:sp>
        <p:nvSpPr>
          <p:cNvPr id="4099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DA313A-F2B7-4B6A-B4E6-63B9BF22FA00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nb-NO" sz="9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KARRIEREVEILEDNING PÅ VG3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9337" y="2236372"/>
            <a:ext cx="8136865" cy="3670300"/>
          </a:xfrm>
        </p:spPr>
        <p:txBody>
          <a:bodyPr/>
          <a:lstStyle/>
          <a:p>
            <a:pPr algn="l">
              <a:defRPr/>
            </a:pPr>
            <a:endParaRPr lang="nb-NO" sz="1800" dirty="0" smtClean="0"/>
          </a:p>
          <a:p>
            <a:pPr algn="l">
              <a:defRPr/>
            </a:pPr>
            <a:endParaRPr lang="nb-NO" sz="1800" dirty="0" smtClean="0"/>
          </a:p>
          <a:p>
            <a:pPr algn="l">
              <a:defRPr/>
            </a:pPr>
            <a:endParaRPr lang="nb-NO" sz="18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1049337" y="2413338"/>
            <a:ext cx="63801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800" dirty="0"/>
              <a:t>Individuell </a:t>
            </a:r>
            <a:r>
              <a:rPr lang="nb-NO" sz="2800" dirty="0" smtClean="0"/>
              <a:t>studieveiledning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/>
              <a:t>Karrierelæringsøkter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/>
              <a:t>Studieorienteringsdag 17.2.19</a:t>
            </a:r>
            <a:endParaRPr lang="nb-NO" sz="2800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Utdanningsmesse </a:t>
            </a:r>
            <a:r>
              <a:rPr lang="nb-NO" sz="2800" dirty="0" smtClean="0"/>
              <a:t>13.-14.2.19</a:t>
            </a:r>
            <a:endParaRPr lang="nb-NO" sz="2800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Åpen dag på universitet og høyskoler </a:t>
            </a:r>
            <a:r>
              <a:rPr lang="nb-NO" sz="2800" dirty="0" smtClean="0"/>
              <a:t>14.3.19</a:t>
            </a:r>
            <a:endParaRPr lang="nb-NO" sz="2800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Hjelp til søknad til Samordna </a:t>
            </a:r>
            <a:r>
              <a:rPr lang="nb-NO" sz="2800" dirty="0" smtClean="0"/>
              <a:t>Opptak</a:t>
            </a:r>
            <a:endParaRPr lang="nb-NO" sz="2800" dirty="0"/>
          </a:p>
        </p:txBody>
      </p:sp>
      <p:pic>
        <p:nvPicPr>
          <p:cNvPr id="7" name="Picture 2" descr="http://www.karrieretroms.no/wp/wp-content/uploads/2012/11/L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54" y="2526868"/>
            <a:ext cx="161967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elevene etter vg3?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49338" y="2197100"/>
            <a:ext cx="8393112" cy="3670300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Studier på universitet eller høyskoler i Norge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Studier i utlandet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Folkehøyskole 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Forsvaret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Jobbe / ta opp fag / reise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A85A2-C58B-4180-9704-DD10D33C1D6A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E3CE3-4405-47CD-93FC-D742726EA6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2" descr="http://www.nof.no/images/Marketing/aktuelt/Utdanning/velg_utdanning_ski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84984"/>
            <a:ext cx="3041650" cy="25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STUDIER I NORGE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38983" y="2197100"/>
            <a:ext cx="8403467" cy="36703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										</a:t>
            </a:r>
            <a:endParaRPr lang="nb-NO" dirty="0"/>
          </a:p>
        </p:txBody>
      </p:sp>
      <p:sp>
        <p:nvSpPr>
          <p:cNvPr id="4" name="Plassholder for bilde på nett 3"/>
          <p:cNvSpPr>
            <a:spLocks noGrp="1"/>
          </p:cNvSpPr>
          <p:nvPr>
            <p:ph type="clipArt" sz="half" idx="2"/>
          </p:nvPr>
        </p:nvSpPr>
        <p:spPr>
          <a:xfrm flipV="1">
            <a:off x="12056012" y="6981508"/>
            <a:ext cx="1719287" cy="45719"/>
          </a:xfrm>
        </p:spPr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A85A2-C58B-4180-9704-DD10D33C1D6A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E3CE3-4405-47CD-93FC-D742726EA6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991358" y="2355850"/>
            <a:ext cx="6914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/>
              <a:t>Frist for å søke Samordnet Opptak 15. april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Elektronisk søknad med inntil 10 prioriterte studier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Papirer ettersendes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(Elektronisk) vitnemål ettersendes senest 1.7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Svar på hovedopptaket kan forventes </a:t>
            </a:r>
            <a:r>
              <a:rPr lang="nb-NO" sz="2400" dirty="0" err="1"/>
              <a:t>ca</a:t>
            </a:r>
            <a:r>
              <a:rPr lang="nb-NO" sz="2400" dirty="0"/>
              <a:t> 20.7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Man har </a:t>
            </a:r>
            <a:r>
              <a:rPr lang="nb-NO" sz="2400" dirty="0" err="1"/>
              <a:t>ca</a:t>
            </a:r>
            <a:r>
              <a:rPr lang="nb-NO" sz="2400" dirty="0"/>
              <a:t> seks dagers betenkningstid før man må gi svar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Førstegangsvitnemål / ordinært vitnemål</a:t>
            </a:r>
          </a:p>
        </p:txBody>
      </p:sp>
      <p:pic>
        <p:nvPicPr>
          <p:cNvPr id="8" name="Picture 2" descr="http://www.regjeringen.no/imgpreviews/00/00/03/35/33596_img___13624721226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403350"/>
            <a:ext cx="2762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4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STUDIER I UTLANDET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Lang prosess som bør starte allerede 1 år i forveien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Ta kontakt med </a:t>
            </a:r>
            <a:r>
              <a:rPr lang="nb-NO" sz="2400" dirty="0">
                <a:hlinkClick r:id="rId2"/>
              </a:rPr>
              <a:t>www.ansa.no</a:t>
            </a:r>
            <a:endParaRPr lang="nb-NO" sz="2400" dirty="0"/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Ta kontakt med </a:t>
            </a:r>
            <a:r>
              <a:rPr lang="nb-NO" sz="2400" dirty="0" smtClean="0">
                <a:hlinkClick r:id="rId3"/>
              </a:rPr>
              <a:t>www.sonor.no</a:t>
            </a:r>
            <a:r>
              <a:rPr lang="nb-NO" sz="2400" dirty="0" smtClean="0"/>
              <a:t>                    </a:t>
            </a:r>
            <a:endParaRPr lang="nb-NO" sz="2400" dirty="0"/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Ta direkte kontakt med lærestedene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Norske </a:t>
            </a:r>
            <a:r>
              <a:rPr lang="nb-NO" sz="2400" dirty="0" err="1"/>
              <a:t>tilleggspoeng</a:t>
            </a:r>
            <a:r>
              <a:rPr lang="nb-NO" sz="2400" dirty="0"/>
              <a:t> gjelder ikke i utlandet</a:t>
            </a:r>
          </a:p>
          <a:p>
            <a:pPr algn="l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17</a:t>
            </a:fld>
            <a:endParaRPr lang="en-US" altLang="nb-NO"/>
          </a:p>
        </p:txBody>
      </p:sp>
      <p:pic>
        <p:nvPicPr>
          <p:cNvPr id="6" name="Picture 2" descr="ANSA - Association of Norwegian Students Ab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46" y="2778547"/>
            <a:ext cx="14763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3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FOLKEHØYSKOLER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Et år på folkehøyskole kan gi 2 ekstra poeng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Søknadsfrist for folkehøyskolene </a:t>
            </a:r>
            <a:r>
              <a:rPr lang="nb-NO" sz="2400" dirty="0" smtClean="0"/>
              <a:t>er </a:t>
            </a:r>
            <a:r>
              <a:rPr lang="nb-NO" sz="2400" dirty="0"/>
              <a:t>1.2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>
                <a:hlinkClick r:id="rId2"/>
              </a:rPr>
              <a:t>http://www.folkehogskole.no/</a:t>
            </a:r>
            <a:endParaRPr lang="nb-NO" sz="2400" dirty="0"/>
          </a:p>
          <a:p>
            <a:pPr marL="0" indent="0" algn="l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754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FORSVARET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Fullført militær eller sivil førstegangstjeneste gir 2 poeng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Innkalling til militæret kan gi muligheten til å reservere studieplass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/>
              <a:t>Utdanningsmuligheter innen forsvaret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400" dirty="0" smtClean="0">
                <a:hlinkClick r:id="rId2"/>
              </a:rPr>
              <a:t>www.forsvaret.no</a:t>
            </a:r>
            <a:r>
              <a:rPr lang="nb-NO" sz="2400" dirty="0" smtClean="0"/>
              <a:t>                         </a:t>
            </a:r>
            <a:endParaRPr lang="nb-NO" sz="2400" dirty="0"/>
          </a:p>
          <a:p>
            <a:pPr marL="0" indent="0" algn="l">
              <a:buNone/>
            </a:pP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19</a:t>
            </a:fld>
            <a:endParaRPr lang="en-US" altLang="nb-NO"/>
          </a:p>
        </p:txBody>
      </p:sp>
      <p:pic>
        <p:nvPicPr>
          <p:cNvPr id="6" name="Picture 2" descr="http://www.ingeniorstillinger.no/uploads/Image/Forsvaret_logo_midtstilt_RGB_s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6" y="3998119"/>
            <a:ext cx="2133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9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Mål og utgangspunkt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Målet med møtet er å bidra til et samarbeid mellom foresatte og skolen for at elevene skal få et best mulig siste skoleår</a:t>
            </a:r>
          </a:p>
          <a:p>
            <a:pPr algn="l"/>
            <a:r>
              <a:rPr lang="nb-NO" dirty="0" smtClean="0"/>
              <a:t>Det vil si at flest mulig elever trives, fullfører og består</a:t>
            </a:r>
          </a:p>
          <a:p>
            <a:pPr algn="l"/>
            <a:r>
              <a:rPr lang="nb-NO" dirty="0" smtClean="0"/>
              <a:t>Hvem er årets vg3-kull?</a:t>
            </a:r>
          </a:p>
          <a:p>
            <a:pPr lvl="1"/>
            <a:r>
              <a:rPr lang="nb-NO" dirty="0" smtClean="0"/>
              <a:t>178 gutter (61,8%) og 110 jenter (38,2</a:t>
            </a:r>
            <a:r>
              <a:rPr lang="nb-NO" dirty="0"/>
              <a:t>%) </a:t>
            </a:r>
            <a:endParaRPr lang="nb-NO" dirty="0" smtClean="0"/>
          </a:p>
          <a:p>
            <a:pPr lvl="1"/>
            <a:r>
              <a:rPr lang="nb-NO" dirty="0" smtClean="0"/>
              <a:t>89,5</a:t>
            </a:r>
            <a:r>
              <a:rPr lang="nb-NO" dirty="0"/>
              <a:t>% av elevene </a:t>
            </a:r>
            <a:r>
              <a:rPr lang="nb-NO" dirty="0" smtClean="0"/>
              <a:t>bestått</a:t>
            </a:r>
          </a:p>
          <a:p>
            <a:pPr lvl="1"/>
            <a:r>
              <a:rPr lang="nb-NO" dirty="0" smtClean="0"/>
              <a:t>I vg2 4,1 i </a:t>
            </a:r>
            <a:r>
              <a:rPr lang="nb-NO" dirty="0" err="1" smtClean="0"/>
              <a:t>gj.snitt</a:t>
            </a:r>
            <a:r>
              <a:rPr lang="nb-NO" dirty="0" smtClean="0"/>
              <a:t> standpunkt, 3,9 </a:t>
            </a:r>
            <a:r>
              <a:rPr lang="nb-NO" dirty="0" err="1" smtClean="0"/>
              <a:t>gj.snitt</a:t>
            </a:r>
            <a:r>
              <a:rPr lang="nb-NO" dirty="0" smtClean="0"/>
              <a:t> eksamen</a:t>
            </a:r>
          </a:p>
          <a:p>
            <a:pPr lvl="1"/>
            <a:r>
              <a:rPr lang="nb-NO" dirty="0" smtClean="0"/>
              <a:t>25 elever med IV, 15 elever med 1, 19 elever til NUS-eksamen</a:t>
            </a:r>
          </a:p>
          <a:p>
            <a:pPr lvl="1"/>
            <a:r>
              <a:rPr lang="nb-NO" dirty="0" smtClean="0"/>
              <a:t>Relativt høyt og stigende fravær </a:t>
            </a:r>
            <a:r>
              <a:rPr lang="nb-NO" smtClean="0"/>
              <a:t>etter vg1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756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/ ta opp fag / reise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197100"/>
            <a:ext cx="8393112" cy="428148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nb-NO" dirty="0"/>
              <a:t>Noen vil jobbe og reise etter </a:t>
            </a:r>
            <a:r>
              <a:rPr lang="nb-NO" dirty="0" err="1"/>
              <a:t>vgs</a:t>
            </a:r>
            <a:endParaRPr lang="nb-NO" dirty="0"/>
          </a:p>
          <a:p>
            <a:pPr marL="514350" indent="-514350" algn="l">
              <a:buFont typeface="+mj-lt"/>
              <a:buAutoNum type="arabicPeriod"/>
            </a:pPr>
            <a:r>
              <a:rPr lang="nb-NO" dirty="0"/>
              <a:t>Noen vil ta opp fag – husk fristen for å melde seg opp som privatist </a:t>
            </a:r>
            <a:r>
              <a:rPr lang="nb-NO" dirty="0" smtClean="0"/>
              <a:t>15. september eller 1. februar</a:t>
            </a:r>
          </a:p>
          <a:p>
            <a:pPr marL="514350" indent="-514350" algn="l">
              <a:buFont typeface="+mj-lt"/>
              <a:buAutoNum type="arabicPeriod"/>
            </a:pPr>
            <a:endParaRPr lang="nb-NO" dirty="0"/>
          </a:p>
          <a:p>
            <a:pPr marL="0" indent="0" algn="l">
              <a:buNone/>
            </a:pPr>
            <a:endParaRPr lang="nb-NO" dirty="0"/>
          </a:p>
          <a:p>
            <a:pPr algn="l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20</a:t>
            </a:fld>
            <a:endParaRPr lang="en-US" altLang="nb-NO"/>
          </a:p>
        </p:txBody>
      </p:sp>
      <p:pic>
        <p:nvPicPr>
          <p:cNvPr id="6" name="Picture 2" descr="http://www.goxplore.no/photos/mozambiqu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3335338"/>
            <a:ext cx="6762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4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NYTTIGE NETTSTEDER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2400" dirty="0"/>
              <a:t>Hjemmesidene til lærestedene</a:t>
            </a:r>
          </a:p>
          <a:p>
            <a:pPr algn="l"/>
            <a:r>
              <a:rPr lang="nb-NO" sz="2400" dirty="0">
                <a:hlinkClick r:id="rId2"/>
              </a:rPr>
              <a:t>www.samordnaopptak.no</a:t>
            </a:r>
            <a:endParaRPr lang="nb-NO" sz="2400" dirty="0"/>
          </a:p>
          <a:p>
            <a:pPr algn="l"/>
            <a:r>
              <a:rPr lang="nb-NO" sz="2400" dirty="0">
                <a:hlinkClick r:id="rId3"/>
              </a:rPr>
              <a:t>www.utdanning.no</a:t>
            </a:r>
            <a:endParaRPr lang="nb-NO" sz="2400" dirty="0"/>
          </a:p>
          <a:p>
            <a:pPr algn="l"/>
            <a:r>
              <a:rPr lang="nb-NO" sz="2400" dirty="0">
                <a:hlinkClick r:id="rId4"/>
              </a:rPr>
              <a:t>www.tautdanning.no</a:t>
            </a:r>
            <a:endParaRPr lang="nb-NO" sz="2400" dirty="0"/>
          </a:p>
          <a:p>
            <a:pPr algn="l"/>
            <a:r>
              <a:rPr lang="nb-NO" sz="2400" dirty="0" smtClean="0">
                <a:hlinkClick r:id="rId5"/>
              </a:rPr>
              <a:t>www.ansa.no</a:t>
            </a:r>
            <a:endParaRPr lang="nb-NO" sz="2400" dirty="0" smtClean="0"/>
          </a:p>
          <a:p>
            <a:pPr algn="l"/>
            <a:r>
              <a:rPr lang="nb-NO" sz="2400" dirty="0" smtClean="0">
                <a:hlinkClick r:id="rId6"/>
              </a:rPr>
              <a:t>www.forsvaret.no</a:t>
            </a:r>
            <a:endParaRPr lang="nb-NO" sz="2400" dirty="0" smtClean="0"/>
          </a:p>
          <a:p>
            <a:pPr algn="l"/>
            <a:r>
              <a:rPr lang="nb-NO" sz="2400" dirty="0" smtClean="0">
                <a:hlinkClick r:id="rId7"/>
              </a:rPr>
              <a:t>www.privatistweb.no</a:t>
            </a:r>
            <a:endParaRPr lang="nb-NO" sz="2400" dirty="0" smtClean="0"/>
          </a:p>
          <a:p>
            <a:pPr algn="l"/>
            <a:endParaRPr lang="nb-NO" sz="2400" dirty="0" smtClean="0"/>
          </a:p>
          <a:p>
            <a:pPr algn="l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6328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22</a:t>
            </a:fld>
            <a:endParaRPr lang="en-US" altLang="nb-NO"/>
          </a:p>
        </p:txBody>
      </p:sp>
      <p:pic>
        <p:nvPicPr>
          <p:cNvPr id="1026" name="Picture 2" descr="https://qph.fs.quoracdn.net/main-qimg-89807530890555174b889c1b1e493dc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2441575"/>
            <a:ext cx="42862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5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Kontaktinformasjon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>
                <a:hlinkClick r:id="rId2"/>
              </a:rPr>
              <a:t>Line.birgitte.gerdrup@ude.oslo.kommune.no</a:t>
            </a:r>
            <a:endParaRPr lang="nb-NO" dirty="0" smtClean="0"/>
          </a:p>
          <a:p>
            <a:pPr algn="l"/>
            <a:r>
              <a:rPr lang="nb-NO" dirty="0" err="1" smtClean="0"/>
              <a:t>Tlf</a:t>
            </a:r>
            <a:r>
              <a:rPr lang="nb-NO" dirty="0" smtClean="0"/>
              <a:t> 22 12 92 89</a:t>
            </a:r>
          </a:p>
          <a:p>
            <a:pPr algn="l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503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965688"/>
          </a:xfrm>
        </p:spPr>
        <p:txBody>
          <a:bodyPr/>
          <a:lstStyle/>
          <a:p>
            <a:pPr algn="ctr"/>
            <a:r>
              <a:rPr lang="nb-NO" sz="2000" b="1" dirty="0" smtClean="0"/>
              <a:t>Skolehelsetjenesten ved Oslo Handelsgymnasium</a:t>
            </a:r>
            <a:br>
              <a:rPr lang="nb-NO" sz="2000" b="1" dirty="0" smtClean="0"/>
            </a:br>
            <a:r>
              <a:rPr lang="nb-NO" sz="2000" b="1" dirty="0" smtClean="0"/>
              <a:t>Siv Skovli </a:t>
            </a:r>
            <a:r>
              <a:rPr lang="nb-NO" sz="2000" b="1" dirty="0" smtClean="0">
                <a:hlinkClick r:id="rId2"/>
              </a:rPr>
              <a:t>siv.skovli@bfr.oslo.kommune.no</a:t>
            </a: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 smtClean="0"/>
              <a:t>Mobil 46942559 </a:t>
            </a:r>
            <a:br>
              <a:rPr lang="nb-NO" sz="2000" b="1" dirty="0" smtClean="0"/>
            </a:br>
            <a:endParaRPr lang="nb-NO" sz="20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049338" y="2188308"/>
            <a:ext cx="8393112" cy="3670300"/>
          </a:xfrm>
        </p:spPr>
        <p:txBody>
          <a:bodyPr/>
          <a:lstStyle/>
          <a:p>
            <a:pPr marL="0" indent="0" algn="l">
              <a:buNone/>
            </a:pPr>
            <a:endParaRPr lang="nb-NO" dirty="0" smtClean="0"/>
          </a:p>
          <a:p>
            <a:pPr algn="l"/>
            <a:endParaRPr lang="nb-NO" dirty="0"/>
          </a:p>
          <a:p>
            <a:pPr algn="l"/>
            <a:r>
              <a:rPr lang="nb-NO" dirty="0" smtClean="0"/>
              <a:t>Jobber på OHG 90 %  og HFU 10 %		</a:t>
            </a:r>
          </a:p>
          <a:p>
            <a:pPr algn="l"/>
            <a:r>
              <a:rPr lang="nb-NO" dirty="0" smtClean="0"/>
              <a:t>Helsestasjon </a:t>
            </a:r>
            <a:r>
              <a:rPr lang="nb-NO" dirty="0"/>
              <a:t>for gutter (HFG)</a:t>
            </a:r>
          </a:p>
          <a:p>
            <a:pPr algn="l"/>
            <a:r>
              <a:rPr lang="nb-NO" dirty="0"/>
              <a:t>Taushetsplikt </a:t>
            </a:r>
          </a:p>
          <a:p>
            <a:pPr algn="l"/>
            <a:r>
              <a:rPr lang="nb-NO" dirty="0"/>
              <a:t>Kjernetid mellom </a:t>
            </a:r>
            <a:r>
              <a:rPr lang="nb-NO" dirty="0" err="1"/>
              <a:t>kl</a:t>
            </a:r>
            <a:r>
              <a:rPr lang="nb-NO" dirty="0"/>
              <a:t> 9-15 </a:t>
            </a:r>
          </a:p>
          <a:p>
            <a:pPr algn="l"/>
            <a:r>
              <a:rPr lang="nb-NO" dirty="0"/>
              <a:t>Henvisning videre i helsetjenestene </a:t>
            </a:r>
          </a:p>
          <a:p>
            <a:pPr algn="l"/>
            <a:r>
              <a:rPr lang="nb-NO" dirty="0"/>
              <a:t>Undervisning Helsesøsters hjørne </a:t>
            </a:r>
          </a:p>
          <a:p>
            <a:pPr algn="l"/>
            <a:r>
              <a:rPr lang="nb-NO" dirty="0"/>
              <a:t>Tilbud meningokokk vaksine uke 7 </a:t>
            </a:r>
          </a:p>
          <a:p>
            <a:pPr algn="l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31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Foreldre, dere er viktige i tenåringens liv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25</a:t>
            </a:fld>
            <a:endParaRPr lang="en-US" altLang="nb-NO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2" y="2371605"/>
            <a:ext cx="8480938" cy="36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Velkommen til flere foreldremøter!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Tirsdag 23. </a:t>
            </a:r>
            <a:r>
              <a:rPr lang="nb-NO" dirty="0"/>
              <a:t>o</a:t>
            </a:r>
            <a:r>
              <a:rPr lang="nb-NO" dirty="0" smtClean="0"/>
              <a:t>ktober i regi </a:t>
            </a:r>
            <a:r>
              <a:rPr lang="nb-NO" smtClean="0"/>
              <a:t>av skolens </a:t>
            </a:r>
            <a:r>
              <a:rPr lang="nb-NO" dirty="0" smtClean="0"/>
              <a:t>Ressursteam, for alle trinn</a:t>
            </a:r>
          </a:p>
          <a:p>
            <a:pPr algn="l"/>
            <a:r>
              <a:rPr lang="nb-NO" dirty="0" smtClean="0"/>
              <a:t>Tirsdag 19. mars for vg3 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25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Fraværet øker i vg2 og vg3!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5" y="1628800"/>
            <a:ext cx="912101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gjør skolen?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Driver god undervisning som gir gode resultater</a:t>
            </a:r>
          </a:p>
          <a:p>
            <a:pPr algn="l"/>
            <a:r>
              <a:rPr lang="nb-NO" dirty="0" smtClean="0"/>
              <a:t>Arbeider mer med tilpasset opplæring</a:t>
            </a:r>
          </a:p>
          <a:p>
            <a:pPr algn="l"/>
            <a:r>
              <a:rPr lang="nb-NO" dirty="0" smtClean="0"/>
              <a:t>Økt vekt på </a:t>
            </a:r>
            <a:r>
              <a:rPr lang="nb-NO" dirty="0" err="1" smtClean="0"/>
              <a:t>sosialpedagogisk</a:t>
            </a:r>
            <a:r>
              <a:rPr lang="nb-NO" dirty="0" smtClean="0"/>
              <a:t> arbeid med større ressurser til rådgiver og miljøarbeider</a:t>
            </a:r>
          </a:p>
          <a:p>
            <a:pPr algn="l"/>
            <a:r>
              <a:rPr lang="nb-NO" dirty="0" smtClean="0"/>
              <a:t>Tettere oppfølging av elever </a:t>
            </a:r>
          </a:p>
          <a:p>
            <a:pPr algn="l"/>
            <a:r>
              <a:rPr lang="nb-NO" dirty="0" smtClean="0"/>
              <a:t>Nært samarbeid med elevorganisasjonene</a:t>
            </a:r>
          </a:p>
          <a:p>
            <a:pPr algn="l"/>
            <a:r>
              <a:rPr lang="nb-NO" dirty="0" smtClean="0"/>
              <a:t>Nye trivselsfremmende tiltak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069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kan elevene gjøre?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Møte opp på skolen – i tide!</a:t>
            </a:r>
          </a:p>
          <a:p>
            <a:pPr algn="l"/>
            <a:r>
              <a:rPr lang="nb-NO" dirty="0" smtClean="0"/>
              <a:t>Ha med nødvendig utstyr</a:t>
            </a:r>
          </a:p>
          <a:p>
            <a:pPr algn="l"/>
            <a:r>
              <a:rPr lang="nb-NO" dirty="0" smtClean="0"/>
              <a:t>Arbeide aktivt i timene</a:t>
            </a:r>
          </a:p>
          <a:p>
            <a:pPr algn="l"/>
            <a:r>
              <a:rPr lang="nb-NO" dirty="0" smtClean="0"/>
              <a:t>Bruke effektive læringsstrategier</a:t>
            </a:r>
          </a:p>
          <a:p>
            <a:pPr algn="l"/>
            <a:r>
              <a:rPr lang="nb-NO" dirty="0" smtClean="0"/>
              <a:t>Ikke la seg distrahere av mobiltelefon eller PC</a:t>
            </a:r>
          </a:p>
          <a:p>
            <a:pPr algn="l"/>
            <a:r>
              <a:rPr lang="nb-NO" dirty="0" smtClean="0"/>
              <a:t>Arbeide jevnt med fagene, ikke bare mot vurderingssituasjoner</a:t>
            </a:r>
          </a:p>
          <a:p>
            <a:pPr algn="l"/>
            <a:r>
              <a:rPr lang="nb-NO" dirty="0" smtClean="0"/>
              <a:t>Engasjere seg i fagene, ikke bare jobbe for karakterene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006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kan foreldre og foresatte bidra med?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8" y="2694598"/>
            <a:ext cx="8393112" cy="2675304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85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kan foreldre og foresatte bidra med?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8" y="2637692"/>
            <a:ext cx="8605803" cy="283991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338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kan foreldre og foresatte bidra med?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8" y="2429690"/>
            <a:ext cx="8393112" cy="320511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906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kan foreldre og foresatte bidra med?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Bry dere, også etter at eleven har fylt 18 år!</a:t>
            </a:r>
          </a:p>
          <a:p>
            <a:pPr algn="l"/>
            <a:r>
              <a:rPr lang="nb-NO" dirty="0" smtClean="0"/>
              <a:t>Følg med på fraværet og faglig arbeid og utvikling</a:t>
            </a:r>
          </a:p>
          <a:p>
            <a:pPr algn="l"/>
            <a:r>
              <a:rPr lang="nb-NO" dirty="0" smtClean="0"/>
              <a:t>Samtykkeerklæring fra eleven gir mulighet for dette gjennom hele vg3</a:t>
            </a:r>
          </a:p>
          <a:p>
            <a:pPr algn="l"/>
            <a:r>
              <a:rPr lang="nb-NO" dirty="0" smtClean="0"/>
              <a:t>Finn veier inn til eleven som kan motivere for godt skolearbeid</a:t>
            </a:r>
          </a:p>
          <a:p>
            <a:pPr algn="l"/>
            <a:r>
              <a:rPr lang="nb-NO" dirty="0" smtClean="0"/>
              <a:t>Hjelp eleven til å ta kloke valg i russetiden</a:t>
            </a:r>
          </a:p>
          <a:p>
            <a:pPr algn="l"/>
            <a:r>
              <a:rPr lang="nb-NO" dirty="0" smtClean="0"/>
              <a:t>Nøl ikke med å ta kontakt med skolen via kontaktlærer, rådgiver eller trinnleder!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10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BB7A4AEE517D419A3D228A3E81F365" ma:contentTypeVersion="9" ma:contentTypeDescription="Opprett et nytt dokument." ma:contentTypeScope="" ma:versionID="15c1e210f60a9f31ff24defd484eb351">
  <xsd:schema xmlns:xsd="http://www.w3.org/2001/XMLSchema" xmlns:xs="http://www.w3.org/2001/XMLSchema" xmlns:p="http://schemas.microsoft.com/office/2006/metadata/properties" xmlns:ns2="4da77524-98fc-4346-89a9-c7aeb103be01" xmlns:ns3="c4577d74-6acb-4919-8326-daca378a2473" xmlns:ns4="eacbf9bf-173c-4621-9f29-6619f8854c81" targetNamespace="http://schemas.microsoft.com/office/2006/metadata/properties" ma:root="true" ma:fieldsID="d1165d0389c4d53d0ee232b3e896cb28" ns2:_="" ns3:_="" ns4:_="">
    <xsd:import namespace="4da77524-98fc-4346-89a9-c7aeb103be01"/>
    <xsd:import namespace="c4577d74-6acb-4919-8326-daca378a2473"/>
    <xsd:import namespace="eacbf9bf-173c-4621-9f29-6619f8854c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77524-98fc-4346-89a9-c7aeb103be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7d74-6acb-4919-8326-daca378a2473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bf9bf-173c-4621-9f29-6619f8854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8A79B-31A7-4F50-825C-2CCB28429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77524-98fc-4346-89a9-c7aeb103be01"/>
    <ds:schemaRef ds:uri="c4577d74-6acb-4919-8326-daca378a2473"/>
    <ds:schemaRef ds:uri="eacbf9bf-173c-4621-9f29-6619f8854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C64DC6-6CFC-4DC9-8FCC-A1D9C659F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9F1B7-A38E-4A6B-A001-5226C83B93A6}">
  <ds:schemaRefs>
    <ds:schemaRef ds:uri="c4577d74-6acb-4919-8326-daca378a247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4da77524-98fc-4346-89a9-c7aeb103be01"/>
    <ds:schemaRef ds:uri="http://schemas.openxmlformats.org/package/2006/metadata/core-properties"/>
    <ds:schemaRef ds:uri="http://purl.org/dc/terms/"/>
    <ds:schemaRef ds:uri="eacbf9bf-173c-4621-9f29-6619f8854c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762</Words>
  <Application>Microsoft Office PowerPoint</Application>
  <PresentationFormat>A4 (210 x 297 mm)</PresentationFormat>
  <Paragraphs>189</Paragraphs>
  <Slides>26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</vt:lpstr>
      <vt:lpstr>Times New Roman</vt:lpstr>
      <vt:lpstr>Ude_skoler</vt:lpstr>
      <vt:lpstr>Velkommen til Oslo Handelsgymnasium</vt:lpstr>
      <vt:lpstr>Mål og utgangspunkt</vt:lpstr>
      <vt:lpstr>Fraværet øker i vg2 og vg3!</vt:lpstr>
      <vt:lpstr>Hva gjør skolen?</vt:lpstr>
      <vt:lpstr>Hva kan elevene gjøre?</vt:lpstr>
      <vt:lpstr>Hva kan foreldre og foresatte bidra med?</vt:lpstr>
      <vt:lpstr>Hva kan foreldre og foresatte bidra med?</vt:lpstr>
      <vt:lpstr>Hva kan foreldre og foresatte bidra med?</vt:lpstr>
      <vt:lpstr>Hva kan foreldre og foresatte bidra med?</vt:lpstr>
      <vt:lpstr>Fagstrukturen i Vg3</vt:lpstr>
      <vt:lpstr>Heldagsprøver </vt:lpstr>
      <vt:lpstr>Eksamen</vt:lpstr>
      <vt:lpstr>Infomøte for elevene i mai </vt:lpstr>
      <vt:lpstr>KARRIEREVEILEDNING PÅ VG3</vt:lpstr>
      <vt:lpstr>Hva gjør elevene etter vg3?</vt:lpstr>
      <vt:lpstr>STUDIER I NORGE</vt:lpstr>
      <vt:lpstr>STUDIER I UTLANDET</vt:lpstr>
      <vt:lpstr>FOLKEHØYSKOLER</vt:lpstr>
      <vt:lpstr>FORSVARET</vt:lpstr>
      <vt:lpstr>Jobb / ta opp fag / reise</vt:lpstr>
      <vt:lpstr>NYTTIGE NETTSTEDER</vt:lpstr>
      <vt:lpstr>PowerPoint-presentasjon</vt:lpstr>
      <vt:lpstr>Kontaktinformasjon</vt:lpstr>
      <vt:lpstr>Skolehelsetjenesten ved Oslo Handelsgymnasium Siv Skovli siv.skovli@bfr.oslo.kommune.no Mobil 46942559  </vt:lpstr>
      <vt:lpstr>Foreldre, dere er viktige i tenåringens liv</vt:lpstr>
      <vt:lpstr>Velkommen til flere foreldremøter!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IJohanse</dc:creator>
  <cp:lastModifiedBy>Harald Skottene</cp:lastModifiedBy>
  <cp:revision>241</cp:revision>
  <cp:lastPrinted>2018-09-13T06:23:49Z</cp:lastPrinted>
  <dcterms:created xsi:type="dcterms:W3CDTF">2007-05-23T11:28:38Z</dcterms:created>
  <dcterms:modified xsi:type="dcterms:W3CDTF">2018-09-13T12:46:29Z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0x01010040BB7A4AEE517D419A3D228A3E81F365</vt:lpwstr>
  </property>
</Properties>
</file>