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92" r:id="rId2"/>
    <p:sldId id="260" r:id="rId3"/>
    <p:sldId id="278" r:id="rId4"/>
    <p:sldId id="305" r:id="rId5"/>
    <p:sldId id="306" r:id="rId6"/>
    <p:sldId id="300" r:id="rId7"/>
    <p:sldId id="301" r:id="rId8"/>
    <p:sldId id="302" r:id="rId9"/>
    <p:sldId id="303" r:id="rId10"/>
    <p:sldId id="290" r:id="rId11"/>
    <p:sldId id="281" r:id="rId12"/>
    <p:sldId id="279" r:id="rId13"/>
    <p:sldId id="274" r:id="rId14"/>
    <p:sldId id="280" r:id="rId15"/>
    <p:sldId id="307" r:id="rId16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DDADC4EF-373F-4E99-8DA9-24932CA7520C}">
          <p14:sldIdLst>
            <p14:sldId id="292"/>
            <p14:sldId id="260"/>
            <p14:sldId id="278"/>
            <p14:sldId id="305"/>
            <p14:sldId id="306"/>
            <p14:sldId id="300"/>
            <p14:sldId id="301"/>
            <p14:sldId id="302"/>
            <p14:sldId id="303"/>
            <p14:sldId id="290"/>
            <p14:sldId id="281"/>
            <p14:sldId id="279"/>
            <p14:sldId id="274"/>
            <p14:sldId id="280"/>
            <p14:sldId id="307"/>
          </p14:sldIdLst>
        </p14:section>
        <p14:section name="Inndeling uten navn" id="{7290563A-C73B-48C6-A672-00D4663F751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6C6BC"/>
    <a:srgbClr val="00338D"/>
    <a:srgbClr val="EAEAEA"/>
    <a:srgbClr val="DDDDDD"/>
    <a:srgbClr val="0B0138"/>
    <a:srgbClr val="74A5CD"/>
    <a:srgbClr val="66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3779" autoAdjust="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8938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8739" y="1"/>
            <a:ext cx="2928937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864"/>
            <a:ext cx="2928938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Foreldremøte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8739" y="9375864"/>
            <a:ext cx="2928937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6DE40A-E0BD-442E-9B2C-81DB6E907B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9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4" y="1"/>
            <a:ext cx="2944812" cy="55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2150" y="773113"/>
            <a:ext cx="5414963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2692"/>
            <a:ext cx="4984750" cy="441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5864"/>
            <a:ext cx="2944813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nb-NO"/>
              <a:t>Foreldremøte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375864"/>
            <a:ext cx="2944812" cy="55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3F7F7403-8D6A-44E2-AD72-5A11565917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67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607150-EA30-4295-92B1-11712566D20B}" type="slidenum">
              <a:rPr lang="nb-NO" altLang="nb-NO" smtClean="0">
                <a:latin typeface="Times" pitchFamily="18" charset="0"/>
              </a:rPr>
              <a:pPr/>
              <a:t>2</a:t>
            </a:fld>
            <a:endParaRPr lang="nb-NO" altLang="nb-NO" dirty="0" smtClean="0">
              <a:latin typeface="Times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428439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277279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F7403-8D6A-44E2-AD72-5A115659178A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98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F7403-8D6A-44E2-AD72-5A115659178A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52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8BE790-6A39-420A-B5B6-5A50E5B21B27}" type="slidenum">
              <a:rPr lang="nb-NO" altLang="nb-NO" smtClean="0">
                <a:latin typeface="Times" pitchFamily="18" charset="0"/>
              </a:rPr>
              <a:pPr/>
              <a:t>10</a:t>
            </a:fld>
            <a:endParaRPr lang="nb-NO" altLang="nb-NO">
              <a:latin typeface="Times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2156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9060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nb-NO" sz="1500" smtClean="0">
                <a:latin typeface="Times New Roman" pitchFamily="18" charset="0"/>
              </a:rPr>
              <a:t>Oslo kommune</a:t>
            </a:r>
          </a:p>
          <a:p>
            <a:pPr>
              <a:lnSpc>
                <a:spcPts val="1700"/>
              </a:lnSpc>
              <a:defRPr/>
            </a:pPr>
            <a:r>
              <a:rPr lang="nb-NO" sz="1500" b="1" smtClean="0">
                <a:latin typeface="Times New Roman" pitchFamily="18" charset="0"/>
              </a:rPr>
              <a:t>Utdanningsetaten</a:t>
            </a:r>
          </a:p>
          <a:p>
            <a:pPr>
              <a:lnSpc>
                <a:spcPts val="2400"/>
              </a:lnSpc>
              <a:defRPr/>
            </a:pPr>
            <a:endParaRPr lang="nb-NO" sz="1500" b="1" smtClean="0">
              <a:latin typeface="Times New Roman" pitchFamily="18" charset="0"/>
            </a:endParaRPr>
          </a:p>
        </p:txBody>
      </p:sp>
      <p:pic>
        <p:nvPicPr>
          <p:cNvPr id="6" name="Picture 9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b-NO" altLang="nb-NO" smtClean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889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2400" smtClean="0">
              <a:latin typeface="Times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39813" y="823913"/>
            <a:ext cx="21034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b-NO" sz="1500" smtClean="0">
                <a:latin typeface="Times New Roman" pitchFamily="18" charset="0"/>
              </a:rPr>
              <a:t>Oslo Handelsgymnasium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35050" y="1676400"/>
            <a:ext cx="8391525" cy="5461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31875" y="2222500"/>
            <a:ext cx="8393113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80275" y="62976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BE62-5A1C-4BB4-AE24-1E0AA1A5F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280275" y="58674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dt" sz="half" idx="12"/>
          </p:nvPr>
        </p:nvSpPr>
        <p:spPr>
          <a:xfrm>
            <a:off x="7280275" y="6081713"/>
            <a:ext cx="2159000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D67C9-2398-4608-949A-F246ED55A6E7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6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3F3E-08F2-48CD-9934-A7D8133340BD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7038-C5B2-481A-A834-89858722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45363" y="1619250"/>
            <a:ext cx="2097087" cy="42481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49338" y="1619250"/>
            <a:ext cx="6143625" cy="42481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EEFE-DFF2-4DDA-9A5B-4F938BD83E23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990C-0233-467E-A6C5-0BD448B3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A85A2-C58B-4180-9704-DD10D33C1D6A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3CE3-4405-47CD-93FC-D742726E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6658-AB28-4F13-893A-F3C7FA2DE538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9F60-D285-4136-931C-78E57D030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C427-75BB-4AEE-B65E-B83B8DE921C5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3D4B-9ECE-4E86-B5E8-80DEA267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227C7-F192-412E-A47A-85E7C38FEA67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C267-6CCF-4D78-9C85-CF8C4440A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FFF7-480D-4779-82B8-2F03F5134C77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DCC7-748E-4087-8B29-DC27D4357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29C5-94A9-456A-85B0-F2E0AA673588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056F-BC54-4765-9B49-1548E36F1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CA467-D2D1-4BD3-BB6D-751658129765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3AB6-C8C9-43B3-B32B-8B4F3128A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B1B0D-64AE-4B91-82A6-3650A5B439CB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13B49-9127-4B5A-AC76-46489446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2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6FFBC-93B9-4BA7-B207-F32D39FD819F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EF35-8D3C-4638-8D78-D7A55EE1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6FE1-FE30-4549-AC8D-AFA4B25BA1C8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E3287-022A-45BC-B51E-B40EFE286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81863" y="60833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8AC97DEE-EB9C-4A88-B03C-157A8C24C7C1}" type="datetime1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81863" y="58674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r>
              <a:rPr lang="en-US"/>
              <a:t>DokumentnavnElevundersøkelsen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605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30E5E913-7DB2-48FD-8020-86718EA77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Elevundersøkelsen 2007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Lærermøte 30. mai 2007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90073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700"/>
              </a:lnSpc>
              <a:defRPr/>
            </a:pPr>
            <a:r>
              <a:rPr lang="nb-NO" sz="1500" smtClean="0">
                <a:latin typeface="Times New Roman" pitchFamily="18" charset="0"/>
              </a:rPr>
              <a:t>Oslo kommune</a:t>
            </a:r>
          </a:p>
          <a:p>
            <a:pPr>
              <a:lnSpc>
                <a:spcPts val="1700"/>
              </a:lnSpc>
              <a:defRPr/>
            </a:pPr>
            <a:r>
              <a:rPr lang="nb-NO" sz="1500" b="1" smtClean="0">
                <a:latin typeface="Times New Roman" pitchFamily="18" charset="0"/>
              </a:rPr>
              <a:t>Utdanningsetaten</a:t>
            </a:r>
          </a:p>
          <a:p>
            <a:pPr>
              <a:lnSpc>
                <a:spcPts val="2400"/>
              </a:lnSpc>
              <a:defRPr/>
            </a:pPr>
            <a:endParaRPr lang="nb-NO" sz="1500" b="1" smtClean="0">
              <a:latin typeface="Times New Roman" pitchFamily="18" charset="0"/>
            </a:endParaRPr>
          </a:p>
        </p:txBody>
      </p:sp>
      <p:pic>
        <p:nvPicPr>
          <p:cNvPr id="1034" name="Picture 10" descr="BYVPEN-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b-NO" altLang="nb-NO" smtClean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xtLst>
            <a:ext uri="{91240B29-F687-4F45-9708-019B960494DF}">
              <a14:hiddenLine xmlns:a14="http://schemas.microsoft.com/office/drawing/2010/main" w="889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2400" smtClean="0">
              <a:latin typeface="Times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039813" y="823913"/>
            <a:ext cx="21034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b-NO" sz="1500" smtClean="0">
                <a:latin typeface="Times New Roman" pitchFamily="18" charset="0"/>
              </a:rPr>
              <a:t>Oslo Handelsgymnasium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koleporten.udir.n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hg.vgs.no/" TargetMode="External"/><Relationship Id="rId2" Type="http://schemas.openxmlformats.org/officeDocument/2006/relationships/hyperlink" Target="https://www.facebook.com/oslohandelsgymnasiu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6C427-75BB-4AEE-B65E-B83B8DE921C5}" type="datetime1">
              <a:rPr lang="en-US" smtClean="0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3D4B-9ECE-4E86-B5E8-80DEA267C6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17621"/>
          <a:stretch/>
        </p:blipFill>
        <p:spPr>
          <a:xfrm>
            <a:off x="2455102" y="4675170"/>
            <a:ext cx="5235088" cy="209350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602442" y="438732"/>
            <a:ext cx="3439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latin typeface="+mj-lt"/>
              </a:rPr>
              <a:t>Velkommen</a:t>
            </a:r>
            <a:r>
              <a:rPr lang="nb-NO" sz="2800" dirty="0" smtClean="0"/>
              <a:t> til OHG!</a:t>
            </a:r>
            <a:endParaRPr lang="nb-NO" sz="2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36" y="1636317"/>
            <a:ext cx="4281850" cy="28634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36317"/>
            <a:ext cx="3847912" cy="28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445" y="1605882"/>
            <a:ext cx="9428139" cy="520700"/>
          </a:xfrm>
        </p:spPr>
        <p:txBody>
          <a:bodyPr/>
          <a:lstStyle/>
          <a:p>
            <a:r>
              <a:rPr lang="nb-NO" altLang="nb-NO" dirty="0"/>
              <a:t>Elevstyrte </a:t>
            </a:r>
            <a:r>
              <a:rPr lang="nb-NO" altLang="nb-NO" dirty="0" smtClean="0"/>
              <a:t>organisasjoner – med tett oppfølging av ledelsen..</a:t>
            </a:r>
            <a:r>
              <a:rPr lang="nb-NO" altLang="nb-NO" dirty="0" smtClean="0">
                <a:sym typeface="Wingdings" panose="05000000000000000000" pitchFamily="2" charset="2"/>
              </a:rPr>
              <a:t> </a:t>
            </a:r>
            <a:endParaRPr lang="nb-NO" altLang="nb-NO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1"/>
          </p:nvPr>
        </p:nvSpPr>
        <p:spPr>
          <a:xfrm>
            <a:off x="1049338" y="2047875"/>
            <a:ext cx="3789362" cy="3819525"/>
          </a:xfrm>
        </p:spPr>
        <p:txBody>
          <a:bodyPr/>
          <a:lstStyle/>
          <a:p>
            <a:pPr algn="l"/>
            <a:r>
              <a:rPr lang="nb-NO" altLang="nb-NO" sz="1800" dirty="0"/>
              <a:t>OHG-revyen</a:t>
            </a:r>
          </a:p>
          <a:p>
            <a:pPr algn="l"/>
            <a:r>
              <a:rPr lang="nb-NO" altLang="nb-NO" sz="1800" dirty="0"/>
              <a:t>Elevsamfunnet Mercur</a:t>
            </a:r>
          </a:p>
          <a:p>
            <a:pPr lvl="1"/>
            <a:r>
              <a:rPr lang="nb-NO" altLang="nb-NO" sz="1800" dirty="0"/>
              <a:t>Juleball</a:t>
            </a:r>
          </a:p>
          <a:p>
            <a:pPr lvl="1"/>
            <a:r>
              <a:rPr lang="nb-NO" altLang="nb-NO" sz="1800" dirty="0" err="1"/>
              <a:t>Grøtfest</a:t>
            </a:r>
            <a:endParaRPr lang="nb-NO" altLang="nb-NO" sz="1800" dirty="0"/>
          </a:p>
          <a:p>
            <a:pPr lvl="1"/>
            <a:r>
              <a:rPr lang="nb-NO" altLang="nb-NO" sz="1800" dirty="0"/>
              <a:t>Andre sosiale tiltak</a:t>
            </a:r>
          </a:p>
          <a:p>
            <a:pPr algn="l"/>
            <a:r>
              <a:rPr lang="nb-NO" altLang="nb-NO" sz="1800" dirty="0" smtClean="0"/>
              <a:t>Innsamlingsaksjon</a:t>
            </a:r>
            <a:endParaRPr lang="nb-NO" altLang="nb-NO" sz="1800" dirty="0"/>
          </a:p>
          <a:p>
            <a:pPr algn="l"/>
            <a:r>
              <a:rPr lang="nb-NO" altLang="nb-NO" sz="1800" dirty="0"/>
              <a:t>Idrettsstyre</a:t>
            </a:r>
          </a:p>
          <a:p>
            <a:pPr algn="l"/>
            <a:r>
              <a:rPr lang="nb-NO" altLang="nb-NO" sz="1800" dirty="0"/>
              <a:t>Årbok</a:t>
            </a:r>
          </a:p>
          <a:p>
            <a:pPr algn="l"/>
            <a:r>
              <a:rPr lang="nb-NO" altLang="nb-NO" sz="1800" dirty="0" smtClean="0"/>
              <a:t>Debattklubb</a:t>
            </a:r>
            <a:endParaRPr lang="nb-NO" altLang="nb-NO" sz="1800" dirty="0"/>
          </a:p>
          <a:p>
            <a:pPr algn="l"/>
            <a:r>
              <a:rPr lang="nb-NO" altLang="nb-NO" sz="1800" dirty="0"/>
              <a:t>Russestyre </a:t>
            </a:r>
            <a:endParaRPr lang="nb-NO" altLang="nb-NO" sz="1800" dirty="0" smtClean="0"/>
          </a:p>
          <a:p>
            <a:pPr algn="l"/>
            <a:r>
              <a:rPr lang="nb-NO" altLang="nb-NO" sz="1800" dirty="0" smtClean="0"/>
              <a:t>Sjakklubb</a:t>
            </a:r>
            <a:endParaRPr lang="nb-NO" altLang="nb-NO" sz="1800" dirty="0"/>
          </a:p>
          <a:p>
            <a:pPr algn="l">
              <a:buFontTx/>
              <a:buNone/>
            </a:pPr>
            <a:endParaRPr lang="nb-NO" altLang="nb-NO" sz="1800" dirty="0">
              <a:solidFill>
                <a:schemeClr val="accent2"/>
              </a:solidFill>
            </a:endParaRPr>
          </a:p>
          <a:p>
            <a:pPr lvl="1"/>
            <a:endParaRPr lang="nb-NO" altLang="nb-NO" sz="1800" dirty="0">
              <a:solidFill>
                <a:schemeClr val="accent2"/>
              </a:solidFill>
            </a:endParaRPr>
          </a:p>
        </p:txBody>
      </p:sp>
      <p:sp>
        <p:nvSpPr>
          <p:cNvPr id="10244" name="Plassholder for dato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CAC7BE2-E767-4647-9DA4-67BF28CA4CE2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8/20/2019</a:t>
            </a:fld>
            <a:endParaRPr lang="en-US" altLang="nb-NO" sz="900"/>
          </a:p>
        </p:txBody>
      </p:sp>
      <p:sp>
        <p:nvSpPr>
          <p:cNvPr id="10245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281863" y="6265253"/>
            <a:ext cx="2160587" cy="1793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EC8DDFA-1AC3-4468-AA4B-87B447F16BA0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nb-NO" sz="9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704" y="2147142"/>
            <a:ext cx="1758596" cy="175859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704" y="4086426"/>
            <a:ext cx="1758596" cy="17585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740" y="4084503"/>
            <a:ext cx="1782897" cy="178289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197" y="2147142"/>
            <a:ext cx="1740440" cy="17404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458" y="4089049"/>
            <a:ext cx="1778351" cy="177835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616" y="2256147"/>
            <a:ext cx="1237193" cy="164959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 rot="20031194">
            <a:off x="393992" y="478105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Nyhet!  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 rot="20031194">
            <a:off x="797000" y="50499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  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 rot="20031194">
            <a:off x="496201" y="5606683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Nyhet!  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8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Årets elevråd i fjor!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6C427-75BB-4AEE-B65E-B83B8DE921C5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3D4B-9ECE-4E86-B5E8-80DEA267C6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45" y="2260892"/>
            <a:ext cx="5498925" cy="412800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56556" y="2322200"/>
            <a:ext cx="2937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Systematikk og seriøsitet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Grunnmur, gode rutiner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God kontakt med ledelsen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Synlige</a:t>
            </a:r>
            <a:r>
              <a:rPr lang="en-US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10 000kr </a:t>
            </a:r>
            <a:r>
              <a:rPr lang="en-US" dirty="0" smtClean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6"/>
          <p:cNvSpPr>
            <a:spLocks noGrp="1"/>
          </p:cNvSpPr>
          <p:nvPr>
            <p:ph type="title"/>
          </p:nvPr>
        </p:nvSpPr>
        <p:spPr>
          <a:xfrm>
            <a:off x="1049338" y="1455938"/>
            <a:ext cx="8393112" cy="741161"/>
          </a:xfrm>
        </p:spPr>
        <p:txBody>
          <a:bodyPr/>
          <a:lstStyle/>
          <a:p>
            <a:r>
              <a:rPr lang="nb-NO" altLang="nb-NO" dirty="0" smtClean="0"/>
              <a:t>Positivt bidrag til elevenes læring – uavhengig av inntakssnitt </a:t>
            </a:r>
          </a:p>
        </p:txBody>
      </p:sp>
      <p:sp>
        <p:nvSpPr>
          <p:cNvPr id="11267" name="Plassholder for innhold 7"/>
          <p:cNvSpPr>
            <a:spLocks noGrp="1"/>
          </p:cNvSpPr>
          <p:nvPr>
            <p:ph idx="1"/>
          </p:nvPr>
        </p:nvSpPr>
        <p:spPr>
          <a:xfrm>
            <a:off x="1049338" y="2197099"/>
            <a:ext cx="8393112" cy="4495931"/>
          </a:xfrm>
        </p:spPr>
        <p:txBody>
          <a:bodyPr/>
          <a:lstStyle/>
          <a:p>
            <a:pPr marL="0" indent="0" algn="l">
              <a:buNone/>
            </a:pPr>
            <a:endParaRPr lang="nb-NO" altLang="nb-NO" dirty="0" smtClean="0"/>
          </a:p>
          <a:p>
            <a:pPr algn="l"/>
            <a:endParaRPr lang="nb-NO" altLang="nb-NO" dirty="0" smtClean="0"/>
          </a:p>
          <a:p>
            <a:pPr algn="l"/>
            <a:endParaRPr lang="nb-NO" altLang="nb-NO" dirty="0" smtClean="0"/>
          </a:p>
          <a:p>
            <a:pPr algn="l"/>
            <a:endParaRPr lang="nb-NO" altLang="nb-NO" dirty="0"/>
          </a:p>
          <a:p>
            <a:pPr algn="l"/>
            <a:endParaRPr lang="nb-NO" altLang="nb-NO" dirty="0" smtClean="0"/>
          </a:p>
          <a:p>
            <a:pPr algn="l">
              <a:buFont typeface="Arial" panose="020B0604020202020204" pitchFamily="34" charset="0"/>
              <a:buChar char="•"/>
            </a:pPr>
            <a:endParaRPr lang="nb-NO" altLang="nb-NO" dirty="0" smtClean="0"/>
          </a:p>
          <a:p>
            <a:pPr marL="0" indent="0" algn="l">
              <a:buNone/>
            </a:pPr>
            <a:endParaRPr lang="nb-NO" altLang="nb-NO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nb-NO" altLang="nb-NO" dirty="0" smtClean="0"/>
              <a:t>Fullført og bestått 2018-19: 92,5%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altLang="nb-NO" dirty="0" smtClean="0"/>
              <a:t>100% fullført og bestått på Service og samferdsel 2019 for første gang!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altLang="nb-NO" dirty="0" smtClean="0"/>
              <a:t>Trivsel Elevundersøkelsen 2018: 4,4</a:t>
            </a:r>
          </a:p>
          <a:p>
            <a:pPr algn="l"/>
            <a:r>
              <a:rPr lang="nb-NO" altLang="nb-NO" dirty="0"/>
              <a:t>Sjekk </a:t>
            </a:r>
            <a:r>
              <a:rPr lang="nb-NO" altLang="nb-NO" dirty="0">
                <a:hlinkClick r:id="rId2"/>
              </a:rPr>
              <a:t>https://skoleporten.udir.no</a:t>
            </a:r>
            <a:r>
              <a:rPr lang="nb-NO" altLang="nb-NO" dirty="0" smtClean="0">
                <a:hlinkClick r:id="rId2"/>
              </a:rPr>
              <a:t>/</a:t>
            </a:r>
            <a:r>
              <a:rPr lang="nb-NO" altLang="nb-NO" dirty="0" smtClean="0"/>
              <a:t> for alle våre resultater </a:t>
            </a:r>
          </a:p>
        </p:txBody>
      </p:sp>
      <p:sp>
        <p:nvSpPr>
          <p:cNvPr id="11268" name="Plassholder for dato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42574A9-02D4-43EE-9220-56DF11444570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8/20/2019</a:t>
            </a:fld>
            <a:endParaRPr lang="en-US" altLang="nb-NO" sz="900" smtClean="0"/>
          </a:p>
        </p:txBody>
      </p:sp>
      <p:sp>
        <p:nvSpPr>
          <p:cNvPr id="11269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DB1D012-FA9D-49B7-BEC9-17C11B478563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nb-NO" sz="90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40" y="2486462"/>
            <a:ext cx="4776186" cy="216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 smtClean="0"/>
              <a:t>Inntak 2019 - 2020</a:t>
            </a:r>
            <a:endParaRPr lang="nb-NO" altLang="nb-NO" dirty="0" smtClean="0"/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altLang="nb-NO" dirty="0" smtClean="0"/>
              <a:t>Økt inntakssnittet vårt noe </a:t>
            </a:r>
          </a:p>
          <a:p>
            <a:pPr algn="l"/>
            <a:r>
              <a:rPr lang="nb-NO" altLang="nb-NO" dirty="0" smtClean="0"/>
              <a:t>Økt jenteandelen vår! 46% jenter på vg1</a:t>
            </a:r>
          </a:p>
          <a:p>
            <a:pPr algn="l"/>
            <a:r>
              <a:rPr lang="nb-NO" altLang="nb-NO" dirty="0" smtClean="0"/>
              <a:t>Lansert en egen "Innovasjon og business"-klasse</a:t>
            </a:r>
          </a:p>
          <a:p>
            <a:pPr algn="l"/>
            <a:r>
              <a:rPr lang="nb-NO" altLang="nb-NO" dirty="0" smtClean="0"/>
              <a:t>En ekstra klasse på yrkesfag service og samferdsel </a:t>
            </a:r>
          </a:p>
          <a:p>
            <a:pPr marL="0" indent="0" algn="l">
              <a:buNone/>
            </a:pPr>
            <a:r>
              <a:rPr lang="nb-NO" altLang="nb-NO" dirty="0" smtClean="0"/>
              <a:t> </a:t>
            </a:r>
          </a:p>
        </p:txBody>
      </p:sp>
      <p:sp>
        <p:nvSpPr>
          <p:cNvPr id="12292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6B0F648-85A3-4416-8079-47541D3A3853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8/20/2019</a:t>
            </a:fld>
            <a:endParaRPr lang="en-US" altLang="nb-NO" sz="900" smtClean="0"/>
          </a:p>
        </p:txBody>
      </p:sp>
      <p:sp>
        <p:nvSpPr>
          <p:cNvPr id="12293" name="Plassholder for lysbilde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E017EF0-5B1A-435F-B61C-9C05B3C92B65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nb-NO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4000" dirty="0" smtClean="0"/>
              <a:t>Lik oss på </a:t>
            </a:r>
            <a:r>
              <a:rPr lang="nb-NO" altLang="nb-NO" sz="4000" dirty="0" err="1" smtClean="0"/>
              <a:t>Facebook</a:t>
            </a:r>
            <a:r>
              <a:rPr lang="nb-NO" altLang="nb-NO" sz="4000" dirty="0" smtClean="0"/>
              <a:t> / </a:t>
            </a:r>
            <a:r>
              <a:rPr lang="nb-NO" altLang="nb-NO" sz="4000" dirty="0" err="1" smtClean="0"/>
              <a:t>Instagram</a:t>
            </a:r>
            <a:r>
              <a:rPr lang="nb-NO" altLang="nb-NO" sz="4000" dirty="0" smtClean="0"/>
              <a:t>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514600"/>
            <a:ext cx="8393112" cy="3352800"/>
          </a:xfrm>
        </p:spPr>
        <p:txBody>
          <a:bodyPr/>
          <a:lstStyle/>
          <a:p>
            <a:pPr algn="l">
              <a:defRPr/>
            </a:pPr>
            <a:r>
              <a:rPr lang="nb-NO" sz="3200" dirty="0" smtClean="0">
                <a:hlinkClick r:id="rId2"/>
              </a:rPr>
              <a:t>https://www.facebook.com/oslohandelsgymnasium</a:t>
            </a:r>
            <a:endParaRPr lang="nb-NO" sz="3200" dirty="0" smtClean="0"/>
          </a:p>
          <a:p>
            <a:pPr algn="l">
              <a:defRPr/>
            </a:pPr>
            <a:r>
              <a:rPr lang="nb-NO" sz="3200" dirty="0" err="1" smtClean="0"/>
              <a:t>ohgvgs</a:t>
            </a:r>
            <a:endParaRPr lang="nb-NO" dirty="0"/>
          </a:p>
          <a:p>
            <a:pPr marL="0" indent="0" algn="l">
              <a:buFontTx/>
              <a:buNone/>
              <a:defRPr/>
            </a:pPr>
            <a:r>
              <a:rPr lang="nb-NO" sz="4000" dirty="0" smtClean="0"/>
              <a:t>Finn oss på web:</a:t>
            </a:r>
          </a:p>
          <a:p>
            <a:pPr algn="l">
              <a:buFont typeface="Arial" charset="0"/>
              <a:buChar char="•"/>
              <a:defRPr/>
            </a:pPr>
            <a:r>
              <a:rPr lang="nb-NO" sz="3600" dirty="0">
                <a:hlinkClick r:id="rId3"/>
              </a:rPr>
              <a:t>https://ohg.vgs.no</a:t>
            </a:r>
            <a:r>
              <a:rPr lang="nb-NO" sz="3600" dirty="0" smtClean="0">
                <a:hlinkClick r:id="rId3"/>
              </a:rPr>
              <a:t>/</a:t>
            </a:r>
            <a:endParaRPr lang="nb-NO" sz="3600" dirty="0" smtClean="0"/>
          </a:p>
          <a:p>
            <a:pPr algn="l">
              <a:buFont typeface="Arial" charset="0"/>
              <a:buChar char="•"/>
              <a:defRPr/>
            </a:pPr>
            <a:endParaRPr lang="nb-NO" sz="3600" dirty="0" smtClean="0"/>
          </a:p>
          <a:p>
            <a:pPr algn="l">
              <a:buFont typeface="Arial" charset="0"/>
              <a:buChar char="•"/>
              <a:defRPr/>
            </a:pPr>
            <a:endParaRPr lang="nb-NO" dirty="0"/>
          </a:p>
        </p:txBody>
      </p:sp>
      <p:sp>
        <p:nvSpPr>
          <p:cNvPr id="13316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48CD90B-FE09-41E2-8619-BBFC6F0FA974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8/20/2019</a:t>
            </a:fld>
            <a:endParaRPr lang="en-US" altLang="nb-NO" sz="900" smtClean="0"/>
          </a:p>
        </p:txBody>
      </p:sp>
      <p:sp>
        <p:nvSpPr>
          <p:cNvPr id="13317" name="Plassholder for lysbilde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1FF3325-0E31-46EE-8BAA-A7C4387E55F8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nb-NO" sz="900" smtClean="0"/>
          </a:p>
        </p:txBody>
      </p:sp>
      <p:sp>
        <p:nvSpPr>
          <p:cNvPr id="2" name="Rektangel 1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4" name="Rektangel 3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5" name="Rektangel 4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6" name="Rektangel 5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7" name="Rektangel 6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  <p:sp>
        <p:nvSpPr>
          <p:cNvPr id="9" name="Rektangel 8"/>
          <p:cNvSpPr/>
          <p:nvPr/>
        </p:nvSpPr>
        <p:spPr>
          <a:xfrm>
            <a:off x="4828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B1B0D-64AE-4B91-82A6-3650A5B439CB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13B49-9127-4B5A-AC76-4648944606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74662"/>
              </p:ext>
            </p:extLst>
          </p:nvPr>
        </p:nvGraphicFramePr>
        <p:xfrm>
          <a:off x="1491449" y="1615733"/>
          <a:ext cx="6649373" cy="4216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666">
                  <a:extLst>
                    <a:ext uri="{9D8B030D-6E8A-4147-A177-3AD203B41FA5}">
                      <a16:colId xmlns:a16="http://schemas.microsoft.com/office/drawing/2014/main" val="528811305"/>
                    </a:ext>
                  </a:extLst>
                </a:gridCol>
                <a:gridCol w="1084197">
                  <a:extLst>
                    <a:ext uri="{9D8B030D-6E8A-4147-A177-3AD203B41FA5}">
                      <a16:colId xmlns:a16="http://schemas.microsoft.com/office/drawing/2014/main" val="1794639106"/>
                    </a:ext>
                  </a:extLst>
                </a:gridCol>
                <a:gridCol w="4514510">
                  <a:extLst>
                    <a:ext uri="{9D8B030D-6E8A-4147-A177-3AD203B41FA5}">
                      <a16:colId xmlns:a16="http://schemas.microsoft.com/office/drawing/2014/main" val="1860506673"/>
                    </a:ext>
                  </a:extLst>
                </a:gridCol>
              </a:tblGrid>
              <a:tr h="381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Klasse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Rom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Kontaktlærere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702123"/>
                  </a:ext>
                </a:extLst>
              </a:tr>
              <a:tr h="411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 smtClean="0">
                          <a:effectLst/>
                        </a:rPr>
                        <a:t>1STA</a:t>
                      </a:r>
                      <a:endParaRPr lang="nb-NO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101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smtClean="0">
                          <a:effectLst/>
                        </a:rPr>
                        <a:t>Kristin </a:t>
                      </a:r>
                      <a:r>
                        <a:rPr lang="de-DE" sz="1100" dirty="0" err="1" smtClean="0">
                          <a:effectLst/>
                        </a:rPr>
                        <a:t>Larssen</a:t>
                      </a:r>
                      <a:r>
                        <a:rPr lang="de-DE" sz="1100" dirty="0" smtClean="0">
                          <a:effectLst/>
                        </a:rPr>
                        <a:t> og Kristoffer Slettholm</a:t>
                      </a:r>
                      <a:endParaRPr lang="nb-NO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3628409"/>
                  </a:ext>
                </a:extLst>
              </a:tr>
              <a:tr h="33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1STB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102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Hege A. Sannum og Henrik Hamborg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067003"/>
                  </a:ext>
                </a:extLst>
              </a:tr>
              <a:tr h="36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1STC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Ida H. Landsverk og Christoffer Nikolaisen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562982"/>
                  </a:ext>
                </a:extLst>
              </a:tr>
              <a:tr h="27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1STD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Merete L. Ådenegard og Jenny Veddeng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430091"/>
                  </a:ext>
                </a:extLst>
              </a:tr>
              <a:tr h="413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1STE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105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Maren H. Johansen og Paul Vidar Håkestad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362639"/>
                  </a:ext>
                </a:extLst>
              </a:tr>
              <a:tr h="33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1STF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Karl Niklas Karlsen og Toril Myreng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434206"/>
                  </a:ext>
                </a:extLst>
              </a:tr>
              <a:tr h="346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1STG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107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Wiviann Jenssen og Thomas Kjeldsberg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366463"/>
                  </a:ext>
                </a:extLst>
              </a:tr>
              <a:tr h="33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1STH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108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Heidi Tønnesson og Trude </a:t>
                      </a:r>
                      <a:r>
                        <a:rPr lang="de-DE" sz="1100" dirty="0" err="1">
                          <a:effectLst/>
                        </a:rPr>
                        <a:t>Ophus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995746"/>
                  </a:ext>
                </a:extLst>
              </a:tr>
              <a:tr h="33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1STI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109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Guro Stordrange og Maria Mehlum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937340"/>
                  </a:ext>
                </a:extLst>
              </a:tr>
              <a:tr h="33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1SEA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Inger Ora og Nikolai Engelstad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631338"/>
                  </a:ext>
                </a:extLst>
              </a:tr>
              <a:tr h="33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1SEB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Silje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Løland</a:t>
                      </a:r>
                      <a:r>
                        <a:rPr lang="de-DE" sz="1100" dirty="0">
                          <a:effectLst/>
                        </a:rPr>
                        <a:t> og Fredrik Nielsen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105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58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dato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D4D266E-0B20-4C51-9FAD-D6B43D41B97C}" type="datetime1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8/20/2019</a:t>
            </a:fld>
            <a:endParaRPr lang="en-US" altLang="nb-NO" sz="900" dirty="0" smtClean="0"/>
          </a:p>
        </p:txBody>
      </p:sp>
      <p:sp>
        <p:nvSpPr>
          <p:cNvPr id="4099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4DA313A-F2B7-4B6A-B4E6-63B9BF22FA00}" type="slidenum">
              <a:rPr lang="en-US" altLang="nb-NO" sz="900" smtClean="0"/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nb-NO" sz="900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Tradisjonsrik og fremtidsrettet – med læring i sentrum!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9338" y="2236372"/>
            <a:ext cx="4119562" cy="3670300"/>
          </a:xfrm>
        </p:spPr>
        <p:txBody>
          <a:bodyPr/>
          <a:lstStyle/>
          <a:p>
            <a:pPr algn="l">
              <a:defRPr/>
            </a:pPr>
            <a:r>
              <a:rPr lang="nb-NO" sz="1800" dirty="0" smtClean="0"/>
              <a:t>Over 140 år med tradisjoner</a:t>
            </a:r>
          </a:p>
          <a:p>
            <a:pPr algn="l">
              <a:defRPr/>
            </a:pPr>
            <a:r>
              <a:rPr lang="nb-NO" sz="1800" dirty="0" smtClean="0"/>
              <a:t>Stor skole - mange </a:t>
            </a:r>
            <a:r>
              <a:rPr lang="nb-NO" sz="1800" dirty="0"/>
              <a:t>programfag å velge mellom</a:t>
            </a:r>
          </a:p>
          <a:p>
            <a:pPr algn="l">
              <a:defRPr/>
            </a:pPr>
            <a:r>
              <a:rPr lang="nb-NO" sz="1800" dirty="0"/>
              <a:t>Bredt tilbud innen internasjonalisering og entreprenørskap</a:t>
            </a:r>
          </a:p>
          <a:p>
            <a:pPr algn="l">
              <a:defRPr/>
            </a:pPr>
            <a:r>
              <a:rPr lang="nb-NO" sz="1800" dirty="0" smtClean="0"/>
              <a:t>Dyktige lærere med ambisjoner for elevene sine</a:t>
            </a:r>
          </a:p>
          <a:p>
            <a:pPr algn="l">
              <a:defRPr/>
            </a:pPr>
            <a:r>
              <a:rPr lang="nb-NO" sz="1800" dirty="0" smtClean="0"/>
              <a:t>Universitetsskole 2018-2022</a:t>
            </a:r>
          </a:p>
          <a:p>
            <a:pPr algn="l">
              <a:defRPr/>
            </a:pPr>
            <a:r>
              <a:rPr lang="nb-NO" sz="1800" dirty="0" smtClean="0"/>
              <a:t>Stor </a:t>
            </a:r>
            <a:r>
              <a:rPr lang="nb-NO" sz="1800" dirty="0"/>
              <a:t>kontaktflate: Tett samarbeid med næringsliv og ulike organisasjoner</a:t>
            </a:r>
          </a:p>
          <a:p>
            <a:pPr algn="l">
              <a:defRPr/>
            </a:pPr>
            <a:r>
              <a:rPr lang="nb-NO" sz="1800" dirty="0" smtClean="0"/>
              <a:t>Mye elevmedvirkning i skolemiljøet</a:t>
            </a:r>
          </a:p>
          <a:p>
            <a:pPr algn="l">
              <a:defRPr/>
            </a:pPr>
            <a:r>
              <a:rPr lang="nb-NO" sz="1800" dirty="0" smtClean="0"/>
              <a:t>Nettverk av tidligere og nåværende elever</a:t>
            </a:r>
          </a:p>
          <a:p>
            <a:pPr marL="0" indent="0" algn="l">
              <a:buFontTx/>
              <a:buNone/>
              <a:defRPr/>
            </a:pPr>
            <a:endParaRPr lang="nb-NO" sz="1800" dirty="0" smtClean="0"/>
          </a:p>
          <a:p>
            <a:pPr algn="l">
              <a:defRPr/>
            </a:pPr>
            <a:endParaRPr lang="nb-NO" sz="1800" dirty="0" smtClean="0"/>
          </a:p>
          <a:p>
            <a:pPr algn="l">
              <a:defRPr/>
            </a:pPr>
            <a:endParaRPr lang="nb-NO" sz="1800" dirty="0" smtClean="0"/>
          </a:p>
          <a:p>
            <a:pPr algn="l">
              <a:defRPr/>
            </a:pPr>
            <a:endParaRPr lang="nb-NO" sz="1800" dirty="0" smtClean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2"/>
          <a:stretch/>
        </p:blipFill>
        <p:spPr>
          <a:xfrm>
            <a:off x="5383135" y="2728978"/>
            <a:ext cx="3797456" cy="2981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val 5"/>
          <p:cNvSpPr>
            <a:spLocks noChangeArrowheads="1"/>
          </p:cNvSpPr>
          <p:nvPr/>
        </p:nvSpPr>
        <p:spPr bwMode="auto">
          <a:xfrm rot="-299573">
            <a:off x="3448050" y="1670050"/>
            <a:ext cx="3273425" cy="3095625"/>
          </a:xfrm>
          <a:prstGeom prst="ellipse">
            <a:avLst/>
          </a:prstGeom>
          <a:solidFill>
            <a:srgbClr val="DC14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37" tIns="45667" rIns="91337" bIns="45667" anchor="ctr"/>
          <a:lstStyle>
            <a:lvl1pPr algn="ctr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300" b="1" dirty="0"/>
              <a:t>Studiespesialisering</a:t>
            </a:r>
            <a:br>
              <a:rPr lang="nb-NO" altLang="nb-NO" sz="2300" b="1" dirty="0"/>
            </a:br>
            <a:r>
              <a:rPr lang="nb-NO" altLang="nb-NO" sz="2300" b="1" dirty="0"/>
              <a:t>Vg1, Vg2 og Vg3</a:t>
            </a:r>
            <a:br>
              <a:rPr lang="nb-NO" altLang="nb-NO" sz="2300" b="1" dirty="0"/>
            </a:br>
            <a:r>
              <a:rPr lang="nb-NO" altLang="nb-NO" sz="2300" b="1" dirty="0"/>
              <a:t>ca. </a:t>
            </a:r>
            <a:r>
              <a:rPr lang="nb-NO" altLang="nb-NO" sz="2300" b="1" dirty="0" smtClean="0"/>
              <a:t>850 </a:t>
            </a:r>
            <a:r>
              <a:rPr lang="nb-NO" altLang="nb-NO" sz="2300" b="1" dirty="0"/>
              <a:t>elever</a:t>
            </a: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 rot="377410">
            <a:off x="5854700" y="3844925"/>
            <a:ext cx="3168650" cy="29479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37" tIns="45667" rIns="91337" bIns="45667" anchor="ctr"/>
          <a:lstStyle>
            <a:lvl1pPr algn="ctr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b="1" dirty="0"/>
              <a:t>Service og samferdsel</a:t>
            </a:r>
            <a:br>
              <a:rPr lang="nb-NO" altLang="nb-NO" sz="2200" b="1" dirty="0"/>
            </a:br>
            <a:r>
              <a:rPr lang="nb-NO" altLang="nb-NO" sz="2200" b="1" dirty="0"/>
              <a:t>Vg1 og Vg2</a:t>
            </a:r>
            <a:br>
              <a:rPr lang="nb-NO" altLang="nb-NO" sz="2200" b="1" dirty="0"/>
            </a:br>
            <a:r>
              <a:rPr lang="nb-NO" altLang="nb-NO" sz="2200" b="1" dirty="0"/>
              <a:t>ca. </a:t>
            </a:r>
            <a:r>
              <a:rPr lang="nb-NO" altLang="nb-NO" sz="2200" b="1" dirty="0" smtClean="0"/>
              <a:t>70 </a:t>
            </a:r>
            <a:r>
              <a:rPr lang="nb-NO" altLang="nb-NO" sz="2200" b="1" dirty="0"/>
              <a:t>elever</a:t>
            </a:r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 rot="-308128">
            <a:off x="1727200" y="3836988"/>
            <a:ext cx="2519363" cy="2473325"/>
          </a:xfrm>
          <a:prstGeom prst="ellipse">
            <a:avLst/>
          </a:prstGeom>
          <a:solidFill>
            <a:srgbClr val="54ABC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37" tIns="45667" rIns="91337" bIns="45667" anchor="ctr"/>
          <a:lstStyle>
            <a:lvl1pPr algn="ctr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300" b="1" dirty="0"/>
              <a:t>Forberedende</a:t>
            </a:r>
            <a:br>
              <a:rPr lang="nb-NO" altLang="nb-NO" sz="2300" b="1" dirty="0"/>
            </a:br>
            <a:r>
              <a:rPr lang="nb-NO" altLang="nb-NO" sz="2300" b="1" dirty="0"/>
              <a:t>Vg1</a:t>
            </a:r>
            <a:br>
              <a:rPr lang="nb-NO" altLang="nb-NO" sz="2300" b="1" dirty="0"/>
            </a:br>
            <a:r>
              <a:rPr lang="nb-NO" altLang="nb-NO" sz="2300" b="1" dirty="0"/>
              <a:t>ca. 40 elever</a:t>
            </a:r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 rot="-370373">
            <a:off x="4186238" y="4773613"/>
            <a:ext cx="1676400" cy="1646237"/>
          </a:xfrm>
          <a:prstGeom prst="ellipse">
            <a:avLst/>
          </a:prstGeom>
          <a:solidFill>
            <a:srgbClr val="F4F6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37" tIns="45667" rIns="91337" bIns="45667" anchor="ctr"/>
          <a:lstStyle>
            <a:lvl1pPr algn="ctr" defTabSz="911225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b="1" dirty="0"/>
              <a:t>Særskilt</a:t>
            </a:r>
            <a:br>
              <a:rPr lang="nb-NO" altLang="nb-NO" sz="2200" b="1" dirty="0"/>
            </a:br>
            <a:r>
              <a:rPr lang="nb-NO" altLang="nb-NO" sz="2200" b="1" dirty="0"/>
              <a:t>tilrettelagt</a:t>
            </a:r>
            <a:br>
              <a:rPr lang="nb-NO" altLang="nb-NO" sz="2200" b="1" dirty="0"/>
            </a:br>
            <a:r>
              <a:rPr lang="nb-NO" altLang="nb-NO" sz="2200" b="1" dirty="0"/>
              <a:t>10 elever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elevtilbud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kommer elevene fra?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Over 50 ulike ungdomsskoler i og utenfor Oslo</a:t>
            </a:r>
          </a:p>
          <a:p>
            <a:pPr algn="l"/>
            <a:r>
              <a:rPr lang="nb-NO" dirty="0" smtClean="0"/>
              <a:t>Mange kommer alene eller som en av få fra sin skole</a:t>
            </a:r>
          </a:p>
          <a:p>
            <a:pPr lvl="1"/>
            <a:r>
              <a:rPr lang="nb-NO" dirty="0" smtClean="0"/>
              <a:t>Fra ca.45 av disse skolene kommer det mellom 1-9 elever</a:t>
            </a:r>
          </a:p>
          <a:p>
            <a:pPr algn="l"/>
            <a:r>
              <a:rPr lang="nb-NO" dirty="0" smtClean="0"/>
              <a:t>En unik anledning til å møte nye venner, men </a:t>
            </a:r>
            <a:r>
              <a:rPr lang="nb-NO" dirty="0" smtClean="0">
                <a:sym typeface="Wingdings" panose="05000000000000000000" pitchFamily="2" charset="2"/>
              </a:rPr>
              <a:t>også et stort ansvar med tanke på inkludering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6C427-75BB-4AEE-B65E-B83B8DE921C5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3D4B-9ECE-4E86-B5E8-80DEA267C6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sterkt Ressursteam – "varm skole" i strategisk plan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9338" y="2290438"/>
            <a:ext cx="8393112" cy="3576961"/>
          </a:xfrm>
        </p:spPr>
        <p:txBody>
          <a:bodyPr/>
          <a:lstStyle/>
          <a:p>
            <a:pPr algn="l"/>
            <a:r>
              <a:rPr lang="nb-NO" sz="1800" dirty="0" smtClean="0"/>
              <a:t>Leder for elevtjenesten og rådgiver for Vg1 Service og samferdsel: Karoline B. Holmgren</a:t>
            </a:r>
          </a:p>
          <a:p>
            <a:pPr algn="l"/>
            <a:r>
              <a:rPr lang="nb-NO" sz="1800" dirty="0" smtClean="0"/>
              <a:t>Rådgiver for vg1ST: Line Gerdrup</a:t>
            </a:r>
          </a:p>
          <a:p>
            <a:pPr algn="l"/>
            <a:r>
              <a:rPr lang="nb-NO" sz="1800" dirty="0" smtClean="0"/>
              <a:t>Rådgiver for vg2ST og Forberedende vg1: Olav Birkeland</a:t>
            </a:r>
          </a:p>
          <a:p>
            <a:pPr algn="l"/>
            <a:r>
              <a:rPr lang="nb-NO" sz="1800" dirty="0" smtClean="0"/>
              <a:t>Rådgiver for vg3ST og 2SSSA: Stine B. </a:t>
            </a:r>
            <a:r>
              <a:rPr lang="nb-NO" sz="1800" dirty="0" smtClean="0"/>
              <a:t>Moltzau</a:t>
            </a:r>
          </a:p>
          <a:p>
            <a:pPr algn="l"/>
            <a:r>
              <a:rPr lang="nb-NO" sz="1800" smtClean="0"/>
              <a:t>Minoritetsrådgiver: </a:t>
            </a:r>
            <a:r>
              <a:rPr lang="nb-NO" sz="1800" dirty="0" smtClean="0"/>
              <a:t>Azra Kurtovic</a:t>
            </a:r>
            <a:endParaRPr lang="nb-NO" sz="1800" dirty="0" smtClean="0"/>
          </a:p>
          <a:p>
            <a:pPr algn="l"/>
            <a:r>
              <a:rPr lang="nb-NO" sz="1800" dirty="0" smtClean="0"/>
              <a:t>Miljøarbeider i 45%: Jan Thorbjørnsen</a:t>
            </a:r>
          </a:p>
          <a:p>
            <a:pPr algn="l"/>
            <a:r>
              <a:rPr lang="nb-NO" sz="1800" dirty="0" smtClean="0"/>
              <a:t>Helsesykepleier: Siv Skovli (alle dager)</a:t>
            </a:r>
          </a:p>
          <a:p>
            <a:pPr algn="l"/>
            <a:r>
              <a:rPr lang="nb-NO" sz="1800" dirty="0" smtClean="0"/>
              <a:t>PP-rådgiver: Nina Dalan (mandager + ved behov)</a:t>
            </a:r>
          </a:p>
          <a:p>
            <a:pPr algn="l"/>
            <a:r>
              <a:rPr lang="nb-NO" sz="1800" dirty="0" smtClean="0"/>
              <a:t>Psykolog fra BUP Vest: Caroline M. Rostrup (mandager)</a:t>
            </a:r>
          </a:p>
          <a:p>
            <a:pPr algn="l"/>
            <a:r>
              <a:rPr lang="nb-NO" sz="1800" dirty="0" smtClean="0"/>
              <a:t>Ruskonsulent fra Bydel Frogner: Aleksander Schmidt (mandager)</a:t>
            </a: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6C427-75BB-4AEE-B65E-B83B8DE921C5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3D4B-9ECE-4E86-B5E8-80DEA267C6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7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A85A2-C58B-4180-9704-DD10D33C1D6A}" type="datetime1">
              <a:rPr lang="en-US" smtClean="0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E3CE3-4405-47CD-93FC-D742726EA6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l="1619" t="29504" r="2351" b="14940"/>
          <a:stretch/>
        </p:blipFill>
        <p:spPr>
          <a:xfrm>
            <a:off x="255583" y="2298357"/>
            <a:ext cx="9530967" cy="31015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nb-NO" altLang="nb-NO" dirty="0" smtClean="0"/>
              <a:t>Et sterk fokus på fag: Universitetsskole 2018 - 2022</a:t>
            </a:r>
          </a:p>
        </p:txBody>
      </p:sp>
      <p:sp>
        <p:nvSpPr>
          <p:cNvPr id="9" name="TekstSylinder 8"/>
          <p:cNvSpPr txBox="1"/>
          <p:nvPr/>
        </p:nvSpPr>
        <p:spPr>
          <a:xfrm rot="20031194">
            <a:off x="8671145" y="211369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Nyhet! 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Fokus på internasjonalisering - utveksling til Bath i vg2 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6C427-75BB-4AEE-B65E-B83B8DE921C5}" type="datetime1">
              <a:rPr lang="en-US" smtClean="0"/>
              <a:pPr>
                <a:defRPr/>
              </a:pPr>
              <a:t>8/20/2019</a:t>
            </a:fld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B3D4B-9ECE-4E86-B5E8-80DEA267C6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4076" t="28953" r="1506" b="13289"/>
          <a:stretch/>
        </p:blipFill>
        <p:spPr>
          <a:xfrm>
            <a:off x="195792" y="2479614"/>
            <a:ext cx="9485577" cy="32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36658-AB28-4F13-893A-F3C7FA2DE538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B9F60-D285-4136-931C-78E57D0307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1042" t="29321" r="3646" b="12809"/>
          <a:stretch/>
        </p:blipFill>
        <p:spPr>
          <a:xfrm>
            <a:off x="225469" y="2610891"/>
            <a:ext cx="9519780" cy="3251291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9338" y="1619250"/>
            <a:ext cx="8393112" cy="520700"/>
          </a:xfrm>
        </p:spPr>
        <p:txBody>
          <a:bodyPr/>
          <a:lstStyle/>
          <a:p>
            <a:r>
              <a:rPr lang="nb-NO" altLang="nb-NO" dirty="0" smtClean="0"/>
              <a:t>I over 10 år har vi samlet inn penger til skoleutviklings-prosjekter i Sør-Afrika</a:t>
            </a:r>
          </a:p>
        </p:txBody>
      </p:sp>
    </p:spTree>
    <p:extLst>
      <p:ext uri="{BB962C8B-B14F-4D97-AF65-F5344CB8AC3E}">
        <p14:creationId xmlns:p14="http://schemas.microsoft.com/office/powerpoint/2010/main" val="59470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OHG – en sosial skole!  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7FFF7-480D-4779-82B8-2F03F5134C77}" type="datetime1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DCC7-748E-4087-8B29-DC27D43579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l="2344" t="29783" r="5382" b="13273"/>
          <a:stretch/>
        </p:blipFill>
        <p:spPr>
          <a:xfrm>
            <a:off x="137787" y="2525393"/>
            <a:ext cx="9461234" cy="32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0852"/>
      </p:ext>
    </p:extLst>
  </p:cSld>
  <p:clrMapOvr>
    <a:masterClrMapping/>
  </p:clrMapOvr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538</Words>
  <Application>Microsoft Office PowerPoint</Application>
  <PresentationFormat>A4 (210 x 297 mm)</PresentationFormat>
  <Paragraphs>157</Paragraphs>
  <Slides>15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Wingdings</vt:lpstr>
      <vt:lpstr>Ude_skoler</vt:lpstr>
      <vt:lpstr>PowerPoint-presentasjon</vt:lpstr>
      <vt:lpstr>Tradisjonsrik og fremtidsrettet – med læring i sentrum!</vt:lpstr>
      <vt:lpstr>Ulike elevtilbud</vt:lpstr>
      <vt:lpstr>Hvor kommer elevene fra?</vt:lpstr>
      <vt:lpstr>Et sterkt Ressursteam – "varm skole" i strategisk plan </vt:lpstr>
      <vt:lpstr>Et sterk fokus på fag: Universitetsskole 2018 - 2022</vt:lpstr>
      <vt:lpstr>Fokus på internasjonalisering - utveksling til Bath i vg2  </vt:lpstr>
      <vt:lpstr>I over 10 år har vi samlet inn penger til skoleutviklings-prosjekter i Sør-Afrika</vt:lpstr>
      <vt:lpstr>OHG – en sosial skole!  </vt:lpstr>
      <vt:lpstr>Elevstyrte organisasjoner – med tett oppfølging av ledelsen.. </vt:lpstr>
      <vt:lpstr>Årets elevråd i fjor! </vt:lpstr>
      <vt:lpstr>Positivt bidrag til elevenes læring – uavhengig av inntakssnitt </vt:lpstr>
      <vt:lpstr>Inntak 2019 - 2020</vt:lpstr>
      <vt:lpstr>Lik oss på Facebook / Instagram!</vt:lpstr>
      <vt:lpstr>PowerPoint-presentasjon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IJohanse</dc:creator>
  <cp:lastModifiedBy>Tone Anita Fairway</cp:lastModifiedBy>
  <cp:revision>230</cp:revision>
  <cp:lastPrinted>2019-08-20T07:05:03Z</cp:lastPrinted>
  <dcterms:created xsi:type="dcterms:W3CDTF">2007-05-23T11:28:38Z</dcterms:created>
  <dcterms:modified xsi:type="dcterms:W3CDTF">2019-08-20T17:17:32Z</dcterms:modified>
</cp:coreProperties>
</file>